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4.xml" ContentType="application/vnd.openxmlformats-officedocument.presentationml.notesSlide+xml"/>
  <Override PartName="/ppt/tags/tag93.xml" ContentType="application/vnd.openxmlformats-officedocument.presentationml.tags+xml"/>
  <Override PartName="/ppt/notesSlides/notesSlide1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0.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6.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3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8.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9.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40.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4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42.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notesSlides/notesSlide4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4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45.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1"/>
  </p:notesMasterIdLst>
  <p:sldIdLst>
    <p:sldId id="277" r:id="rId5"/>
    <p:sldId id="280" r:id="rId6"/>
    <p:sldId id="330" r:id="rId7"/>
    <p:sldId id="361" r:id="rId8"/>
    <p:sldId id="283" r:id="rId9"/>
    <p:sldId id="300" r:id="rId10"/>
    <p:sldId id="299" r:id="rId11"/>
    <p:sldId id="304" r:id="rId12"/>
    <p:sldId id="376" r:id="rId13"/>
    <p:sldId id="377" r:id="rId14"/>
    <p:sldId id="378" r:id="rId15"/>
    <p:sldId id="380" r:id="rId16"/>
    <p:sldId id="332" r:id="rId17"/>
    <p:sldId id="369" r:id="rId18"/>
    <p:sldId id="320" r:id="rId19"/>
    <p:sldId id="321" r:id="rId20"/>
    <p:sldId id="322" r:id="rId21"/>
    <p:sldId id="323" r:id="rId22"/>
    <p:sldId id="324" r:id="rId23"/>
    <p:sldId id="334" r:id="rId24"/>
    <p:sldId id="335" r:id="rId25"/>
    <p:sldId id="325" r:id="rId26"/>
    <p:sldId id="326" r:id="rId27"/>
    <p:sldId id="328" r:id="rId28"/>
    <p:sldId id="331" r:id="rId29"/>
    <p:sldId id="339" r:id="rId30"/>
    <p:sldId id="293" r:id="rId31"/>
    <p:sldId id="362" r:id="rId32"/>
    <p:sldId id="346" r:id="rId33"/>
    <p:sldId id="287" r:id="rId34"/>
    <p:sldId id="364" r:id="rId35"/>
    <p:sldId id="356" r:id="rId36"/>
    <p:sldId id="355" r:id="rId37"/>
    <p:sldId id="342" r:id="rId38"/>
    <p:sldId id="347" r:id="rId39"/>
    <p:sldId id="374" r:id="rId40"/>
    <p:sldId id="366" r:id="rId41"/>
    <p:sldId id="348" r:id="rId42"/>
    <p:sldId id="372" r:id="rId43"/>
    <p:sldId id="373" r:id="rId44"/>
    <p:sldId id="357" r:id="rId45"/>
    <p:sldId id="358" r:id="rId46"/>
    <p:sldId id="367" r:id="rId47"/>
    <p:sldId id="368" r:id="rId48"/>
    <p:sldId id="371" r:id="rId49"/>
    <p:sldId id="360" r:id="rId50"/>
  </p:sldIdLst>
  <p:sldSz cx="9144000" cy="6858000" type="screen4x3"/>
  <p:notesSz cx="7010400" cy="9296400"/>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ection>
        <p14:section name="Section sans titre" id="{20399767-291F-4222-BDEB-D3D2D7895D8A}">
          <p14:sldIdLst>
            <p14:sldId id="277"/>
            <p14:sldId id="280"/>
            <p14:sldId id="330"/>
            <p14:sldId id="361"/>
            <p14:sldId id="283"/>
            <p14:sldId id="300"/>
            <p14:sldId id="299"/>
            <p14:sldId id="304"/>
            <p14:sldId id="376"/>
            <p14:sldId id="377"/>
            <p14:sldId id="378"/>
            <p14:sldId id="380"/>
            <p14:sldId id="332"/>
            <p14:sldId id="369"/>
            <p14:sldId id="320"/>
            <p14:sldId id="321"/>
            <p14:sldId id="322"/>
            <p14:sldId id="323"/>
            <p14:sldId id="324"/>
            <p14:sldId id="334"/>
            <p14:sldId id="335"/>
            <p14:sldId id="325"/>
            <p14:sldId id="326"/>
            <p14:sldId id="328"/>
            <p14:sldId id="331"/>
            <p14:sldId id="339"/>
            <p14:sldId id="293"/>
            <p14:sldId id="362"/>
            <p14:sldId id="346"/>
            <p14:sldId id="287"/>
            <p14:sldId id="364"/>
            <p14:sldId id="356"/>
            <p14:sldId id="355"/>
            <p14:sldId id="342"/>
            <p14:sldId id="347"/>
            <p14:sldId id="374"/>
            <p14:sldId id="366"/>
            <p14:sldId id="348"/>
            <p14:sldId id="372"/>
            <p14:sldId id="373"/>
            <p14:sldId id="357"/>
            <p14:sldId id="358"/>
            <p14:sldId id="367"/>
            <p14:sldId id="368"/>
            <p14:sldId id="371"/>
            <p14:sldId id="360"/>
          </p14:sldIdLst>
        </p14:section>
        <p14:section name="Créez votre présentation" id="{16378913-E5ED-4281-BAF5-F1F938CB0BED}">
          <p14:sldIdLst/>
        </p14:section>
        <p14:section name="Enrichissez votre présentation" id="{E2D565D1-BA5E-44E6-A40E-50A644912248}">
          <p14:sldIdLst/>
        </p14:section>
        <p14:section name="Effectuez votre présentation" id="{71D59651-8EFA-4415-9623-98B4C4A8699C}">
          <p14:sldIdLst/>
        </p14:section>
        <p14:section name="Ce n’est pas tout !" id="{2E16B512-814A-4DC1-A986-25475E10E0E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9" userDrawn="1">
          <p15:clr>
            <a:srgbClr val="A4A3A4"/>
          </p15:clr>
        </p15:guide>
        <p15:guide id="2" pos="2120"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919"/>
    <a:srgbClr val="D03120"/>
    <a:srgbClr val="93579F"/>
    <a:srgbClr val="46CE4C"/>
    <a:srgbClr val="4771AF"/>
    <a:srgbClr val="EC14CD"/>
    <a:srgbClr val="2D07B9"/>
    <a:srgbClr val="09430F"/>
    <a:srgbClr val="33CC3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6021" autoAdjust="0"/>
  </p:normalViewPr>
  <p:slideViewPr>
    <p:cSldViewPr snapToGrid="0">
      <p:cViewPr varScale="1">
        <p:scale>
          <a:sx n="83" d="100"/>
          <a:sy n="83" d="100"/>
        </p:scale>
        <p:origin x="81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52"/>
    </p:cViewPr>
  </p:sorterViewPr>
  <p:notesViewPr>
    <p:cSldViewPr snapToGrid="0">
      <p:cViewPr>
        <p:scale>
          <a:sx n="1" d="2"/>
          <a:sy n="1" d="2"/>
        </p:scale>
        <p:origin x="0" y="0"/>
      </p:cViewPr>
      <p:guideLst>
        <p:guide orient="horz" pos="2839"/>
        <p:guide pos="212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900B9-7D11-42E2-B392-B7A90A6E1F4D}"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fr-CA"/>
        </a:p>
      </dgm:t>
    </dgm:pt>
    <dgm:pt modelId="{5A87F9FE-9338-4B74-A9C5-4DA483C352FF}">
      <dgm:prSet phldrT="[Texte]"/>
      <dgm:spPr/>
      <dgm:t>
        <a:bodyPr/>
        <a:lstStyle/>
        <a:p>
          <a:r>
            <a:rPr lang="fr-CA" b="1">
              <a:solidFill>
                <a:schemeClr val="tx1"/>
              </a:solidFill>
              <a:effectLst>
                <a:outerShdw blurRad="38100" dist="38100" dir="2700000" algn="tl">
                  <a:srgbClr val="000000">
                    <a:alpha val="43137"/>
                  </a:srgbClr>
                </a:outerShdw>
              </a:effectLst>
              <a:latin typeface="Calibri Light" panose="020F0302020204030204" pitchFamily="34" charset="0"/>
            </a:rPr>
            <a:t>ANXIÉTÉ</a:t>
          </a:r>
        </a:p>
      </dgm:t>
    </dgm:pt>
    <dgm:pt modelId="{DA17303D-0287-4F4F-8060-476EF61FE9D6}" type="parTrans" cxnId="{C1E70BDC-5F08-4D37-9602-C0AF9DA0593B}">
      <dgm:prSet/>
      <dgm:spPr/>
      <dgm:t>
        <a:bodyPr/>
        <a:lstStyle/>
        <a:p>
          <a:endParaRPr lang="fr-CA"/>
        </a:p>
      </dgm:t>
    </dgm:pt>
    <dgm:pt modelId="{69E85298-1AC2-4C96-A018-7DDC56580277}" type="sibTrans" cxnId="{C1E70BDC-5F08-4D37-9602-C0AF9DA0593B}">
      <dgm:prSet/>
      <dgm:spPr/>
      <dgm:t>
        <a:bodyPr/>
        <a:lstStyle/>
        <a:p>
          <a:endParaRPr lang="fr-CA"/>
        </a:p>
      </dgm:t>
    </dgm:pt>
    <dgm:pt modelId="{DBA22480-B5A5-466E-9FCC-30A86D74266C}">
      <dgm:prSet phldrT="[Texte]" custT="1"/>
      <dgm:spPr/>
      <dgm:t>
        <a:bodyPr/>
        <a:lstStyle/>
        <a:p>
          <a:r>
            <a:rPr lang="fr-CA" sz="1800" b="1">
              <a:solidFill>
                <a:schemeClr val="tx1"/>
              </a:solidFill>
              <a:effectLst>
                <a:outerShdw blurRad="38100" dist="38100" dir="2700000" algn="tl">
                  <a:srgbClr val="000000">
                    <a:alpha val="43137"/>
                  </a:srgbClr>
                </a:outerShdw>
              </a:effectLst>
              <a:latin typeface="Calibri Light" panose="020F0302020204030204" pitchFamily="34" charset="0"/>
            </a:rPr>
            <a:t>Environnement</a:t>
          </a:r>
        </a:p>
      </dgm:t>
    </dgm:pt>
    <dgm:pt modelId="{61DB5CA8-7971-4E1E-88E2-8C0444DAF297}" type="parTrans" cxnId="{60ABCBB0-D1E4-4F6C-B171-4F99B7166AEC}">
      <dgm:prSet/>
      <dgm:spPr/>
      <dgm:t>
        <a:bodyPr/>
        <a:lstStyle/>
        <a:p>
          <a:endParaRPr lang="fr-CA"/>
        </a:p>
      </dgm:t>
    </dgm:pt>
    <dgm:pt modelId="{6B76EE89-C3BF-446F-B03E-5C5015511DCF}" type="sibTrans" cxnId="{60ABCBB0-D1E4-4F6C-B171-4F99B7166AEC}">
      <dgm:prSet/>
      <dgm:spPr/>
      <dgm:t>
        <a:bodyPr/>
        <a:lstStyle/>
        <a:p>
          <a:endParaRPr lang="fr-CA"/>
        </a:p>
      </dgm:t>
    </dgm:pt>
    <dgm:pt modelId="{865C1DDB-973A-47CA-9474-79670B0D2D44}">
      <dgm:prSet phldrT="[Texte]" custT="1"/>
      <dgm:spPr/>
      <dgm:t>
        <a:bodyPr/>
        <a:lstStyle/>
        <a:p>
          <a:r>
            <a:rPr lang="fr-CA" sz="1800" b="1" dirty="0">
              <a:solidFill>
                <a:schemeClr val="tx1"/>
              </a:solidFill>
              <a:effectLst>
                <a:outerShdw blurRad="38100" dist="38100" dir="2700000" algn="tl">
                  <a:srgbClr val="000000">
                    <a:alpha val="43137"/>
                  </a:srgbClr>
                </a:outerShdw>
              </a:effectLst>
              <a:latin typeface="Calibri Light" panose="020F0302020204030204" pitchFamily="34" charset="0"/>
            </a:rPr>
            <a:t>Tempérament</a:t>
          </a:r>
        </a:p>
      </dgm:t>
    </dgm:pt>
    <dgm:pt modelId="{111C9283-9A03-4914-A782-AB359824C270}" type="parTrans" cxnId="{A20C4C61-6391-41D3-8D2E-9C9BFB0B128A}">
      <dgm:prSet/>
      <dgm:spPr/>
      <dgm:t>
        <a:bodyPr/>
        <a:lstStyle/>
        <a:p>
          <a:endParaRPr lang="fr-CA"/>
        </a:p>
      </dgm:t>
    </dgm:pt>
    <dgm:pt modelId="{9BF25E7E-4040-42E0-ACF2-74DBF62BBD4B}" type="sibTrans" cxnId="{A20C4C61-6391-41D3-8D2E-9C9BFB0B128A}">
      <dgm:prSet/>
      <dgm:spPr/>
      <dgm:t>
        <a:bodyPr/>
        <a:lstStyle/>
        <a:p>
          <a:endParaRPr lang="fr-CA"/>
        </a:p>
      </dgm:t>
    </dgm:pt>
    <dgm:pt modelId="{3F88C57F-EE91-4080-B3B6-ADBC1D2630E6}">
      <dgm:prSet phldrT="[Texte]" custT="1"/>
      <dgm:spPr/>
      <dgm:t>
        <a:bodyPr/>
        <a:lstStyle/>
        <a:p>
          <a:r>
            <a:rPr lang="fr-CA" sz="1800" b="1" dirty="0">
              <a:solidFill>
                <a:schemeClr val="tx1"/>
              </a:solidFill>
              <a:effectLst>
                <a:outerShdw blurRad="38100" dist="38100" dir="2700000" algn="tl">
                  <a:srgbClr val="000000">
                    <a:alpha val="43137"/>
                  </a:srgbClr>
                </a:outerShdw>
              </a:effectLst>
              <a:latin typeface="Calibri Light" panose="020F0302020204030204" pitchFamily="34" charset="0"/>
            </a:rPr>
            <a:t>Instinct</a:t>
          </a:r>
        </a:p>
      </dgm:t>
    </dgm:pt>
    <dgm:pt modelId="{23739CF4-78FC-4B24-BE47-2EF899991DA0}" type="parTrans" cxnId="{E3F6A268-345F-4BFE-860B-BE634E8AF404}">
      <dgm:prSet/>
      <dgm:spPr/>
      <dgm:t>
        <a:bodyPr/>
        <a:lstStyle/>
        <a:p>
          <a:endParaRPr lang="fr-CA"/>
        </a:p>
      </dgm:t>
    </dgm:pt>
    <dgm:pt modelId="{803BD809-B994-48E6-8B6B-8D4B85718B9F}" type="sibTrans" cxnId="{E3F6A268-345F-4BFE-860B-BE634E8AF404}">
      <dgm:prSet/>
      <dgm:spPr/>
      <dgm:t>
        <a:bodyPr/>
        <a:lstStyle/>
        <a:p>
          <a:endParaRPr lang="fr-CA"/>
        </a:p>
      </dgm:t>
    </dgm:pt>
    <dgm:pt modelId="{22999322-EA8B-4558-837D-ACE1611A2D79}">
      <dgm:prSet phldrT="[Texte]" custScaleY="66548" custRadScaleRad="124192" custRadScaleInc="4717"/>
      <dgm:spPr/>
      <dgm:t>
        <a:bodyPr/>
        <a:lstStyle/>
        <a:p>
          <a:endParaRPr lang="fr-CA"/>
        </a:p>
      </dgm:t>
    </dgm:pt>
    <dgm:pt modelId="{C2F7E74A-2C67-4AF2-B58C-834433C7FE17}" type="parTrans" cxnId="{E9FCB44D-171F-48E6-A2D3-548D5D89C7B2}">
      <dgm:prSet/>
      <dgm:spPr/>
      <dgm:t>
        <a:bodyPr/>
        <a:lstStyle/>
        <a:p>
          <a:endParaRPr lang="fr-CA"/>
        </a:p>
      </dgm:t>
    </dgm:pt>
    <dgm:pt modelId="{9A72AE34-769D-4DB2-AE8B-B427D9700554}" type="sibTrans" cxnId="{E9FCB44D-171F-48E6-A2D3-548D5D89C7B2}">
      <dgm:prSet/>
      <dgm:spPr/>
      <dgm:t>
        <a:bodyPr/>
        <a:lstStyle/>
        <a:p>
          <a:endParaRPr lang="fr-CA"/>
        </a:p>
      </dgm:t>
    </dgm:pt>
    <dgm:pt modelId="{E19673A9-8188-4972-8331-8A79865B5514}">
      <dgm:prSet phldrT="[Texte]" custT="1"/>
      <dgm:spPr/>
      <dgm:t>
        <a:bodyPr/>
        <a:lstStyle/>
        <a:p>
          <a:r>
            <a:rPr lang="fr-CA" sz="1800" b="1" dirty="0">
              <a:solidFill>
                <a:schemeClr val="tx1"/>
              </a:solidFill>
              <a:effectLst>
                <a:outerShdw blurRad="38100" dist="38100" dir="2700000" algn="tl">
                  <a:srgbClr val="000000">
                    <a:alpha val="43137"/>
                  </a:srgbClr>
                </a:outerShdw>
              </a:effectLst>
              <a:latin typeface="Calibri Light" panose="020F0302020204030204" pitchFamily="34" charset="0"/>
            </a:rPr>
            <a:t>Chimie du cerveau</a:t>
          </a:r>
        </a:p>
      </dgm:t>
    </dgm:pt>
    <dgm:pt modelId="{1F3226DD-3889-47F3-B14B-AFBB13914099}" type="parTrans" cxnId="{22C31D6E-27EC-4E7E-A284-3B090CF50AB7}">
      <dgm:prSet/>
      <dgm:spPr/>
      <dgm:t>
        <a:bodyPr/>
        <a:lstStyle/>
        <a:p>
          <a:endParaRPr lang="fr-CA"/>
        </a:p>
      </dgm:t>
    </dgm:pt>
    <dgm:pt modelId="{6EE83D74-4D27-4F17-B7B2-DBA1FF431D88}" type="sibTrans" cxnId="{22C31D6E-27EC-4E7E-A284-3B090CF50AB7}">
      <dgm:prSet/>
      <dgm:spPr/>
      <dgm:t>
        <a:bodyPr/>
        <a:lstStyle/>
        <a:p>
          <a:endParaRPr lang="fr-CA"/>
        </a:p>
      </dgm:t>
    </dgm:pt>
    <dgm:pt modelId="{68E5F246-DD54-4D5D-8F6B-44CC0D9E778A}">
      <dgm:prSet phldrT="[Texte]" custT="1"/>
      <dgm:spPr/>
      <dgm:t>
        <a:bodyPr/>
        <a:lstStyle/>
        <a:p>
          <a:r>
            <a:rPr lang="fr-CA" sz="1800" b="1">
              <a:solidFill>
                <a:schemeClr val="tx1"/>
              </a:solidFill>
              <a:effectLst>
                <a:outerShdw blurRad="38100" dist="38100" dir="2700000" algn="tl">
                  <a:srgbClr val="000000">
                    <a:alpha val="43137"/>
                  </a:srgbClr>
                </a:outerShdw>
              </a:effectLst>
              <a:latin typeface="Calibri Light" panose="020F0302020204030204" pitchFamily="34" charset="0"/>
            </a:rPr>
            <a:t>Génétique</a:t>
          </a:r>
        </a:p>
      </dgm:t>
    </dgm:pt>
    <dgm:pt modelId="{9A8C5530-8E74-4249-9324-3E314553C6D1}" type="parTrans" cxnId="{4611D46C-3E9A-485B-8253-576C01883B82}">
      <dgm:prSet/>
      <dgm:spPr/>
      <dgm:t>
        <a:bodyPr/>
        <a:lstStyle/>
        <a:p>
          <a:endParaRPr lang="fr-CA"/>
        </a:p>
      </dgm:t>
    </dgm:pt>
    <dgm:pt modelId="{AEEE94D5-907E-4BC5-8C3B-5DF7EDE10B9C}" type="sibTrans" cxnId="{4611D46C-3E9A-485B-8253-576C01883B82}">
      <dgm:prSet/>
      <dgm:spPr/>
      <dgm:t>
        <a:bodyPr/>
        <a:lstStyle/>
        <a:p>
          <a:endParaRPr lang="fr-CA"/>
        </a:p>
      </dgm:t>
    </dgm:pt>
    <dgm:pt modelId="{DE79E59E-833F-45C1-BC32-A6ACAC4D7EBD}">
      <dgm:prSet phldrT="[Texte]" custT="1"/>
      <dgm:spPr/>
      <dgm:t>
        <a:bodyPr/>
        <a:lstStyle/>
        <a:p>
          <a:endParaRPr lang="fr-CA" sz="1100" dirty="0"/>
        </a:p>
        <a:p>
          <a:r>
            <a:rPr lang="fr-CA" sz="1800" b="1" dirty="0">
              <a:solidFill>
                <a:schemeClr val="tx1"/>
              </a:solidFill>
              <a:effectLst>
                <a:outerShdw blurRad="38100" dist="38100" dir="2700000" algn="tl">
                  <a:srgbClr val="000000">
                    <a:alpha val="43137"/>
                  </a:srgbClr>
                </a:outerShdw>
              </a:effectLst>
              <a:latin typeface="Calibri Light" panose="020F0302020204030204" pitchFamily="34" charset="0"/>
            </a:rPr>
            <a:t>Traumatisme</a:t>
          </a:r>
        </a:p>
        <a:p>
          <a:endParaRPr lang="fr-CA" sz="1100" dirty="0"/>
        </a:p>
      </dgm:t>
    </dgm:pt>
    <dgm:pt modelId="{1AE94F7A-2A61-4299-B95D-B679441B47C9}" type="parTrans" cxnId="{AFAB9AB2-51CB-43E9-BAA5-DB155D046BE2}">
      <dgm:prSet/>
      <dgm:spPr/>
      <dgm:t>
        <a:bodyPr/>
        <a:lstStyle/>
        <a:p>
          <a:endParaRPr lang="fr-CA"/>
        </a:p>
      </dgm:t>
    </dgm:pt>
    <dgm:pt modelId="{CED67AE3-80F3-48CB-8238-A3D9BE48B1A8}" type="sibTrans" cxnId="{AFAB9AB2-51CB-43E9-BAA5-DB155D046BE2}">
      <dgm:prSet/>
      <dgm:spPr/>
      <dgm:t>
        <a:bodyPr/>
        <a:lstStyle/>
        <a:p>
          <a:endParaRPr lang="fr-CA"/>
        </a:p>
      </dgm:t>
    </dgm:pt>
    <dgm:pt modelId="{29EE61F9-3235-4D99-ACFE-E3E450887068}" type="pres">
      <dgm:prSet presAssocID="{08F900B9-7D11-42E2-B392-B7A90A6E1F4D}" presName="cycle" presStyleCnt="0">
        <dgm:presLayoutVars>
          <dgm:chMax val="1"/>
          <dgm:dir/>
          <dgm:animLvl val="ctr"/>
          <dgm:resizeHandles val="exact"/>
        </dgm:presLayoutVars>
      </dgm:prSet>
      <dgm:spPr/>
      <dgm:t>
        <a:bodyPr/>
        <a:lstStyle/>
        <a:p>
          <a:endParaRPr lang="fr-CA"/>
        </a:p>
      </dgm:t>
    </dgm:pt>
    <dgm:pt modelId="{96E156B5-ECBB-4007-A9AC-783DD495A07E}" type="pres">
      <dgm:prSet presAssocID="{5A87F9FE-9338-4B74-A9C5-4DA483C352FF}" presName="centerShape" presStyleLbl="node0" presStyleIdx="0" presStyleCnt="1"/>
      <dgm:spPr/>
      <dgm:t>
        <a:bodyPr/>
        <a:lstStyle/>
        <a:p>
          <a:endParaRPr lang="fr-CA"/>
        </a:p>
      </dgm:t>
    </dgm:pt>
    <dgm:pt modelId="{1570CA74-EFCE-4A47-B1BE-9C95A29B29D3}" type="pres">
      <dgm:prSet presAssocID="{61DB5CA8-7971-4E1E-88E2-8C0444DAF297}" presName="parTrans" presStyleLbl="bgSibTrans2D1" presStyleIdx="0" presStyleCnt="6"/>
      <dgm:spPr/>
      <dgm:t>
        <a:bodyPr/>
        <a:lstStyle/>
        <a:p>
          <a:endParaRPr lang="fr-CA"/>
        </a:p>
      </dgm:t>
    </dgm:pt>
    <dgm:pt modelId="{0A7C3625-94A2-47C1-8F05-030B2D21C6DA}" type="pres">
      <dgm:prSet presAssocID="{DBA22480-B5A5-466E-9FCC-30A86D74266C}" presName="node" presStyleLbl="node1" presStyleIdx="0" presStyleCnt="6" custScaleX="114271" custScaleY="50511" custRadScaleRad="113184" custRadScaleInc="39560">
        <dgm:presLayoutVars>
          <dgm:bulletEnabled val="1"/>
        </dgm:presLayoutVars>
      </dgm:prSet>
      <dgm:spPr/>
      <dgm:t>
        <a:bodyPr/>
        <a:lstStyle/>
        <a:p>
          <a:endParaRPr lang="fr-CA"/>
        </a:p>
      </dgm:t>
    </dgm:pt>
    <dgm:pt modelId="{760B56A3-9FDB-4CEF-A4CE-D5F9D8D270ED}" type="pres">
      <dgm:prSet presAssocID="{111C9283-9A03-4914-A782-AB359824C270}" presName="parTrans" presStyleLbl="bgSibTrans2D1" presStyleIdx="1" presStyleCnt="6"/>
      <dgm:spPr/>
      <dgm:t>
        <a:bodyPr/>
        <a:lstStyle/>
        <a:p>
          <a:endParaRPr lang="fr-CA"/>
        </a:p>
      </dgm:t>
    </dgm:pt>
    <dgm:pt modelId="{EC975698-F2ED-4D90-82BA-643B99AA64BE}" type="pres">
      <dgm:prSet presAssocID="{865C1DDB-973A-47CA-9474-79670B0D2D44}" presName="node" presStyleLbl="node1" presStyleIdx="1" presStyleCnt="6" custScaleX="120100" custScaleY="54020" custRadScaleRad="115918" custRadScaleInc="3117">
        <dgm:presLayoutVars>
          <dgm:bulletEnabled val="1"/>
        </dgm:presLayoutVars>
      </dgm:prSet>
      <dgm:spPr/>
      <dgm:t>
        <a:bodyPr/>
        <a:lstStyle/>
        <a:p>
          <a:endParaRPr lang="fr-CA"/>
        </a:p>
      </dgm:t>
    </dgm:pt>
    <dgm:pt modelId="{BA8E556F-DE11-4960-8CBE-8DB0548EF0A6}" type="pres">
      <dgm:prSet presAssocID="{23739CF4-78FC-4B24-BE47-2EF899991DA0}" presName="parTrans" presStyleLbl="bgSibTrans2D1" presStyleIdx="2" presStyleCnt="6"/>
      <dgm:spPr/>
      <dgm:t>
        <a:bodyPr/>
        <a:lstStyle/>
        <a:p>
          <a:endParaRPr lang="fr-CA"/>
        </a:p>
      </dgm:t>
    </dgm:pt>
    <dgm:pt modelId="{E3712384-2796-4F3E-92F9-449E5D498A8E}" type="pres">
      <dgm:prSet presAssocID="{3F88C57F-EE91-4080-B3B6-ADBC1D2630E6}" presName="node" presStyleLbl="node1" presStyleIdx="2" presStyleCnt="6" custScaleX="128328" custScaleY="52606" custRadScaleRad="102366" custRadScaleInc="-10547">
        <dgm:presLayoutVars>
          <dgm:bulletEnabled val="1"/>
        </dgm:presLayoutVars>
      </dgm:prSet>
      <dgm:spPr/>
      <dgm:t>
        <a:bodyPr/>
        <a:lstStyle/>
        <a:p>
          <a:endParaRPr lang="fr-CA"/>
        </a:p>
      </dgm:t>
    </dgm:pt>
    <dgm:pt modelId="{B57FC173-F36D-489B-986A-7A2F9A8ACEE9}" type="pres">
      <dgm:prSet presAssocID="{1F3226DD-3889-47F3-B14B-AFBB13914099}" presName="parTrans" presStyleLbl="bgSibTrans2D1" presStyleIdx="3" presStyleCnt="6"/>
      <dgm:spPr/>
      <dgm:t>
        <a:bodyPr/>
        <a:lstStyle/>
        <a:p>
          <a:endParaRPr lang="fr-CA"/>
        </a:p>
      </dgm:t>
    </dgm:pt>
    <dgm:pt modelId="{CABA5C09-0E76-4372-935F-E9F46E16D8DF}" type="pres">
      <dgm:prSet presAssocID="{E19673A9-8188-4972-8331-8A79865B5514}" presName="node" presStyleLbl="node1" presStyleIdx="3" presStyleCnt="6" custScaleX="134417" custScaleY="51154" custRadScaleRad="99439" custRadScaleInc="-1671">
        <dgm:presLayoutVars>
          <dgm:bulletEnabled val="1"/>
        </dgm:presLayoutVars>
      </dgm:prSet>
      <dgm:spPr/>
      <dgm:t>
        <a:bodyPr/>
        <a:lstStyle/>
        <a:p>
          <a:endParaRPr lang="fr-CA"/>
        </a:p>
      </dgm:t>
    </dgm:pt>
    <dgm:pt modelId="{8CCC54FD-432B-4EFC-9D0E-218E48918F4B}" type="pres">
      <dgm:prSet presAssocID="{9A8C5530-8E74-4249-9324-3E314553C6D1}" presName="parTrans" presStyleLbl="bgSibTrans2D1" presStyleIdx="4" presStyleCnt="6"/>
      <dgm:spPr/>
      <dgm:t>
        <a:bodyPr/>
        <a:lstStyle/>
        <a:p>
          <a:endParaRPr lang="fr-CA"/>
        </a:p>
      </dgm:t>
    </dgm:pt>
    <dgm:pt modelId="{1A135994-EF6F-4A01-8C66-6E7632B3EEB5}" type="pres">
      <dgm:prSet presAssocID="{68E5F246-DD54-4D5D-8F6B-44CC0D9E778A}" presName="node" presStyleLbl="node1" presStyleIdx="4" presStyleCnt="6" custScaleX="115614" custScaleY="52318" custRadScaleRad="117937" custRadScaleInc="-4381">
        <dgm:presLayoutVars>
          <dgm:bulletEnabled val="1"/>
        </dgm:presLayoutVars>
      </dgm:prSet>
      <dgm:spPr/>
      <dgm:t>
        <a:bodyPr/>
        <a:lstStyle/>
        <a:p>
          <a:endParaRPr lang="fr-CA"/>
        </a:p>
      </dgm:t>
    </dgm:pt>
    <dgm:pt modelId="{A0B1B8B0-2D01-4F3A-9FFB-E06E39B49E69}" type="pres">
      <dgm:prSet presAssocID="{1AE94F7A-2A61-4299-B95D-B679441B47C9}" presName="parTrans" presStyleLbl="bgSibTrans2D1" presStyleIdx="5" presStyleCnt="6" custLinFactNeighborX="520" custLinFactNeighborY="7577"/>
      <dgm:spPr/>
      <dgm:t>
        <a:bodyPr/>
        <a:lstStyle/>
        <a:p>
          <a:endParaRPr lang="fr-CA"/>
        </a:p>
      </dgm:t>
    </dgm:pt>
    <dgm:pt modelId="{E09551B1-092D-4FCF-9BA5-4FB680E6C9E8}" type="pres">
      <dgm:prSet presAssocID="{DE79E59E-833F-45C1-BC32-A6ACAC4D7EBD}" presName="node" presStyleLbl="node1" presStyleIdx="5" presStyleCnt="6" custScaleX="116992" custScaleY="49842" custRadScaleRad="105466" custRadScaleInc="-46711">
        <dgm:presLayoutVars>
          <dgm:bulletEnabled val="1"/>
        </dgm:presLayoutVars>
      </dgm:prSet>
      <dgm:spPr/>
      <dgm:t>
        <a:bodyPr/>
        <a:lstStyle/>
        <a:p>
          <a:endParaRPr lang="fr-CA"/>
        </a:p>
      </dgm:t>
    </dgm:pt>
  </dgm:ptLst>
  <dgm:cxnLst>
    <dgm:cxn modelId="{22C31D6E-27EC-4E7E-A284-3B090CF50AB7}" srcId="{5A87F9FE-9338-4B74-A9C5-4DA483C352FF}" destId="{E19673A9-8188-4972-8331-8A79865B5514}" srcOrd="3" destOrd="0" parTransId="{1F3226DD-3889-47F3-B14B-AFBB13914099}" sibTransId="{6EE83D74-4D27-4F17-B7B2-DBA1FF431D88}"/>
    <dgm:cxn modelId="{9BAA8461-6345-401F-BF59-23221442B5B4}" type="presOf" srcId="{9A8C5530-8E74-4249-9324-3E314553C6D1}" destId="{8CCC54FD-432B-4EFC-9D0E-218E48918F4B}" srcOrd="0" destOrd="0" presId="urn:microsoft.com/office/officeart/2005/8/layout/radial4"/>
    <dgm:cxn modelId="{A45035C8-ADDA-4FE1-AFE4-06FBF76F694D}" type="presOf" srcId="{23739CF4-78FC-4B24-BE47-2EF899991DA0}" destId="{BA8E556F-DE11-4960-8CBE-8DB0548EF0A6}" srcOrd="0" destOrd="0" presId="urn:microsoft.com/office/officeart/2005/8/layout/radial4"/>
    <dgm:cxn modelId="{40EF88B2-F891-425A-9A81-96C6FCF2A29D}" type="presOf" srcId="{1AE94F7A-2A61-4299-B95D-B679441B47C9}" destId="{A0B1B8B0-2D01-4F3A-9FFB-E06E39B49E69}" srcOrd="0" destOrd="0" presId="urn:microsoft.com/office/officeart/2005/8/layout/radial4"/>
    <dgm:cxn modelId="{C1E70BDC-5F08-4D37-9602-C0AF9DA0593B}" srcId="{08F900B9-7D11-42E2-B392-B7A90A6E1F4D}" destId="{5A87F9FE-9338-4B74-A9C5-4DA483C352FF}" srcOrd="0" destOrd="0" parTransId="{DA17303D-0287-4F4F-8060-476EF61FE9D6}" sibTransId="{69E85298-1AC2-4C96-A018-7DDC56580277}"/>
    <dgm:cxn modelId="{4611D46C-3E9A-485B-8253-576C01883B82}" srcId="{5A87F9FE-9338-4B74-A9C5-4DA483C352FF}" destId="{68E5F246-DD54-4D5D-8F6B-44CC0D9E778A}" srcOrd="4" destOrd="0" parTransId="{9A8C5530-8E74-4249-9324-3E314553C6D1}" sibTransId="{AEEE94D5-907E-4BC5-8C3B-5DF7EDE10B9C}"/>
    <dgm:cxn modelId="{9CEC7B2B-46D6-4F20-9652-E9D148866F21}" type="presOf" srcId="{1F3226DD-3889-47F3-B14B-AFBB13914099}" destId="{B57FC173-F36D-489B-986A-7A2F9A8ACEE9}" srcOrd="0" destOrd="0" presId="urn:microsoft.com/office/officeart/2005/8/layout/radial4"/>
    <dgm:cxn modelId="{03813FFA-A412-4533-A03F-E7B711513218}" type="presOf" srcId="{E19673A9-8188-4972-8331-8A79865B5514}" destId="{CABA5C09-0E76-4372-935F-E9F46E16D8DF}" srcOrd="0" destOrd="0" presId="urn:microsoft.com/office/officeart/2005/8/layout/radial4"/>
    <dgm:cxn modelId="{AFAB9AB2-51CB-43E9-BAA5-DB155D046BE2}" srcId="{5A87F9FE-9338-4B74-A9C5-4DA483C352FF}" destId="{DE79E59E-833F-45C1-BC32-A6ACAC4D7EBD}" srcOrd="5" destOrd="0" parTransId="{1AE94F7A-2A61-4299-B95D-B679441B47C9}" sibTransId="{CED67AE3-80F3-48CB-8238-A3D9BE48B1A8}"/>
    <dgm:cxn modelId="{1BC0FF42-9048-483A-AB7A-01D267B3D49B}" type="presOf" srcId="{08F900B9-7D11-42E2-B392-B7A90A6E1F4D}" destId="{29EE61F9-3235-4D99-ACFE-E3E450887068}" srcOrd="0" destOrd="0" presId="urn:microsoft.com/office/officeart/2005/8/layout/radial4"/>
    <dgm:cxn modelId="{E9FCB44D-171F-48E6-A2D3-548D5D89C7B2}" srcId="{08F900B9-7D11-42E2-B392-B7A90A6E1F4D}" destId="{22999322-EA8B-4558-837D-ACE1611A2D79}" srcOrd="1" destOrd="0" parTransId="{C2F7E74A-2C67-4AF2-B58C-834433C7FE17}" sibTransId="{9A72AE34-769D-4DB2-AE8B-B427D9700554}"/>
    <dgm:cxn modelId="{E3F6A268-345F-4BFE-860B-BE634E8AF404}" srcId="{5A87F9FE-9338-4B74-A9C5-4DA483C352FF}" destId="{3F88C57F-EE91-4080-B3B6-ADBC1D2630E6}" srcOrd="2" destOrd="0" parTransId="{23739CF4-78FC-4B24-BE47-2EF899991DA0}" sibTransId="{803BD809-B994-48E6-8B6B-8D4B85718B9F}"/>
    <dgm:cxn modelId="{40FFD720-3204-41C1-B416-DF4D83DCF77E}" type="presOf" srcId="{865C1DDB-973A-47CA-9474-79670B0D2D44}" destId="{EC975698-F2ED-4D90-82BA-643B99AA64BE}" srcOrd="0" destOrd="0" presId="urn:microsoft.com/office/officeart/2005/8/layout/radial4"/>
    <dgm:cxn modelId="{F1B1E6C7-BA72-4BFD-83E2-9BEAB13A5156}" type="presOf" srcId="{3F88C57F-EE91-4080-B3B6-ADBC1D2630E6}" destId="{E3712384-2796-4F3E-92F9-449E5D498A8E}" srcOrd="0" destOrd="0" presId="urn:microsoft.com/office/officeart/2005/8/layout/radial4"/>
    <dgm:cxn modelId="{908EDF42-940A-4C75-85DF-C55539FA5347}" type="presOf" srcId="{5A87F9FE-9338-4B74-A9C5-4DA483C352FF}" destId="{96E156B5-ECBB-4007-A9AC-783DD495A07E}" srcOrd="0" destOrd="0" presId="urn:microsoft.com/office/officeart/2005/8/layout/radial4"/>
    <dgm:cxn modelId="{1A25972C-D4A3-4D23-9348-ECFB7CD19575}" type="presOf" srcId="{111C9283-9A03-4914-A782-AB359824C270}" destId="{760B56A3-9FDB-4CEF-A4CE-D5F9D8D270ED}" srcOrd="0" destOrd="0" presId="urn:microsoft.com/office/officeart/2005/8/layout/radial4"/>
    <dgm:cxn modelId="{46F7F559-A09C-415E-9587-53B462AE1B8F}" type="presOf" srcId="{DE79E59E-833F-45C1-BC32-A6ACAC4D7EBD}" destId="{E09551B1-092D-4FCF-9BA5-4FB680E6C9E8}" srcOrd="0" destOrd="0" presId="urn:microsoft.com/office/officeart/2005/8/layout/radial4"/>
    <dgm:cxn modelId="{A20C4C61-6391-41D3-8D2E-9C9BFB0B128A}" srcId="{5A87F9FE-9338-4B74-A9C5-4DA483C352FF}" destId="{865C1DDB-973A-47CA-9474-79670B0D2D44}" srcOrd="1" destOrd="0" parTransId="{111C9283-9A03-4914-A782-AB359824C270}" sibTransId="{9BF25E7E-4040-42E0-ACF2-74DBF62BBD4B}"/>
    <dgm:cxn modelId="{F3B780D0-99AF-4395-9012-F20A42851590}" type="presOf" srcId="{61DB5CA8-7971-4E1E-88E2-8C0444DAF297}" destId="{1570CA74-EFCE-4A47-B1BE-9C95A29B29D3}" srcOrd="0" destOrd="0" presId="urn:microsoft.com/office/officeart/2005/8/layout/radial4"/>
    <dgm:cxn modelId="{60ABCBB0-D1E4-4F6C-B171-4F99B7166AEC}" srcId="{5A87F9FE-9338-4B74-A9C5-4DA483C352FF}" destId="{DBA22480-B5A5-466E-9FCC-30A86D74266C}" srcOrd="0" destOrd="0" parTransId="{61DB5CA8-7971-4E1E-88E2-8C0444DAF297}" sibTransId="{6B76EE89-C3BF-446F-B03E-5C5015511DCF}"/>
    <dgm:cxn modelId="{411DAFBC-AC3D-4833-8D17-19FB991997B9}" type="presOf" srcId="{DBA22480-B5A5-466E-9FCC-30A86D74266C}" destId="{0A7C3625-94A2-47C1-8F05-030B2D21C6DA}" srcOrd="0" destOrd="0" presId="urn:microsoft.com/office/officeart/2005/8/layout/radial4"/>
    <dgm:cxn modelId="{00786AF4-F25D-4596-B780-11BA422E6D46}" type="presOf" srcId="{68E5F246-DD54-4D5D-8F6B-44CC0D9E778A}" destId="{1A135994-EF6F-4A01-8C66-6E7632B3EEB5}" srcOrd="0" destOrd="0" presId="urn:microsoft.com/office/officeart/2005/8/layout/radial4"/>
    <dgm:cxn modelId="{D62E0732-92C3-4C6E-B107-D227796ECFE2}" type="presParOf" srcId="{29EE61F9-3235-4D99-ACFE-E3E450887068}" destId="{96E156B5-ECBB-4007-A9AC-783DD495A07E}" srcOrd="0" destOrd="0" presId="urn:microsoft.com/office/officeart/2005/8/layout/radial4"/>
    <dgm:cxn modelId="{C12AC866-D269-4F51-B9B4-CED700EAAB48}" type="presParOf" srcId="{29EE61F9-3235-4D99-ACFE-E3E450887068}" destId="{1570CA74-EFCE-4A47-B1BE-9C95A29B29D3}" srcOrd="1" destOrd="0" presId="urn:microsoft.com/office/officeart/2005/8/layout/radial4"/>
    <dgm:cxn modelId="{0BF0FFA5-46D4-477D-AAAA-BDB55D6470DA}" type="presParOf" srcId="{29EE61F9-3235-4D99-ACFE-E3E450887068}" destId="{0A7C3625-94A2-47C1-8F05-030B2D21C6DA}" srcOrd="2" destOrd="0" presId="urn:microsoft.com/office/officeart/2005/8/layout/radial4"/>
    <dgm:cxn modelId="{8E592D8F-5C56-45A3-9830-C3F7520AD6B2}" type="presParOf" srcId="{29EE61F9-3235-4D99-ACFE-E3E450887068}" destId="{760B56A3-9FDB-4CEF-A4CE-D5F9D8D270ED}" srcOrd="3" destOrd="0" presId="urn:microsoft.com/office/officeart/2005/8/layout/radial4"/>
    <dgm:cxn modelId="{6B3A3815-061E-4046-B274-7030B1FECF94}" type="presParOf" srcId="{29EE61F9-3235-4D99-ACFE-E3E450887068}" destId="{EC975698-F2ED-4D90-82BA-643B99AA64BE}" srcOrd="4" destOrd="0" presId="urn:microsoft.com/office/officeart/2005/8/layout/radial4"/>
    <dgm:cxn modelId="{0E6C7FED-CC9F-419C-BCB7-BAD03C982B4B}" type="presParOf" srcId="{29EE61F9-3235-4D99-ACFE-E3E450887068}" destId="{BA8E556F-DE11-4960-8CBE-8DB0548EF0A6}" srcOrd="5" destOrd="0" presId="urn:microsoft.com/office/officeart/2005/8/layout/radial4"/>
    <dgm:cxn modelId="{65E0C6A8-2200-4540-8EF2-F9A97DC0F8D0}" type="presParOf" srcId="{29EE61F9-3235-4D99-ACFE-E3E450887068}" destId="{E3712384-2796-4F3E-92F9-449E5D498A8E}" srcOrd="6" destOrd="0" presId="urn:microsoft.com/office/officeart/2005/8/layout/radial4"/>
    <dgm:cxn modelId="{C968A84C-0E31-411F-A9DD-810DF4DC5805}" type="presParOf" srcId="{29EE61F9-3235-4D99-ACFE-E3E450887068}" destId="{B57FC173-F36D-489B-986A-7A2F9A8ACEE9}" srcOrd="7" destOrd="0" presId="urn:microsoft.com/office/officeart/2005/8/layout/radial4"/>
    <dgm:cxn modelId="{EC55BB9E-28A2-41C4-B125-B5A228DAB84F}" type="presParOf" srcId="{29EE61F9-3235-4D99-ACFE-E3E450887068}" destId="{CABA5C09-0E76-4372-935F-E9F46E16D8DF}" srcOrd="8" destOrd="0" presId="urn:microsoft.com/office/officeart/2005/8/layout/radial4"/>
    <dgm:cxn modelId="{4802B243-FAE0-4CB7-8873-FF2704586DB1}" type="presParOf" srcId="{29EE61F9-3235-4D99-ACFE-E3E450887068}" destId="{8CCC54FD-432B-4EFC-9D0E-218E48918F4B}" srcOrd="9" destOrd="0" presId="urn:microsoft.com/office/officeart/2005/8/layout/radial4"/>
    <dgm:cxn modelId="{3F0925E8-EF9E-4A73-80E1-091E91DEB737}" type="presParOf" srcId="{29EE61F9-3235-4D99-ACFE-E3E450887068}" destId="{1A135994-EF6F-4A01-8C66-6E7632B3EEB5}" srcOrd="10" destOrd="0" presId="urn:microsoft.com/office/officeart/2005/8/layout/radial4"/>
    <dgm:cxn modelId="{EE5EA9E3-3026-45B0-8B28-DE71A295FFAB}" type="presParOf" srcId="{29EE61F9-3235-4D99-ACFE-E3E450887068}" destId="{A0B1B8B0-2D01-4F3A-9FFB-E06E39B49E69}" srcOrd="11" destOrd="0" presId="urn:microsoft.com/office/officeart/2005/8/layout/radial4"/>
    <dgm:cxn modelId="{2DD6DDF8-E608-4FDB-B223-C37244AFB310}" type="presParOf" srcId="{29EE61F9-3235-4D99-ACFE-E3E450887068}" destId="{E09551B1-092D-4FCF-9BA5-4FB680E6C9E8}"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2CB88-C195-41D9-944B-7689550B4880}"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fr-CA"/>
        </a:p>
      </dgm:t>
    </dgm:pt>
    <dgm:pt modelId="{AB2C99BC-2725-4965-BA96-D9F034251C1E}">
      <dgm:prSet phldrT="[Texte]" custT="1"/>
      <dgm:spPr>
        <a:solidFill>
          <a:srgbClr val="93579F">
            <a:alpha val="49804"/>
          </a:srgbClr>
        </a:solidFill>
        <a:ln>
          <a:solidFill>
            <a:schemeClr val="tx1"/>
          </a:solidFill>
        </a:ln>
      </dgm:spPr>
      <dgm:t>
        <a:bodyPr/>
        <a:lstStyle/>
        <a:p>
          <a:r>
            <a:rPr lang="fr-CA" sz="1600" b="1">
              <a:solidFill>
                <a:srgbClr val="5F5F4B"/>
              </a:solidFill>
            </a:rPr>
            <a:t>Troubles spécifiques </a:t>
          </a:r>
        </a:p>
        <a:p>
          <a:r>
            <a:rPr lang="fr-CA" sz="1600" b="1">
              <a:solidFill>
                <a:srgbClr val="5F5F4B"/>
              </a:solidFill>
            </a:rPr>
            <a:t>de l’anxiété</a:t>
          </a:r>
        </a:p>
      </dgm:t>
    </dgm:pt>
    <dgm:pt modelId="{B6A0392C-E6EA-4692-9238-A1B06930948E}" type="parTrans" cxnId="{DEA70FB0-B3E7-4E94-8C30-A2A82C0C4D41}">
      <dgm:prSet/>
      <dgm:spPr/>
      <dgm:t>
        <a:bodyPr/>
        <a:lstStyle/>
        <a:p>
          <a:endParaRPr lang="fr-CA" sz="1000"/>
        </a:p>
      </dgm:t>
    </dgm:pt>
    <dgm:pt modelId="{47DB7FDF-23B5-470B-ACF5-AAA15C50A58D}" type="sibTrans" cxnId="{DEA70FB0-B3E7-4E94-8C30-A2A82C0C4D41}">
      <dgm:prSet/>
      <dgm:spPr/>
      <dgm:t>
        <a:bodyPr/>
        <a:lstStyle/>
        <a:p>
          <a:endParaRPr lang="fr-CA" sz="1000"/>
        </a:p>
      </dgm:t>
    </dgm:pt>
    <dgm:pt modelId="{2D2DB90A-C07E-442F-9A97-C4235F7ABC11}">
      <dgm:prSet phldrT="[Texte]" custT="1"/>
      <dgm:spPr>
        <a:solidFill>
          <a:schemeClr val="accent1">
            <a:alpha val="50000"/>
          </a:schemeClr>
        </a:solidFill>
        <a:ln>
          <a:solidFill>
            <a:schemeClr val="tx1"/>
          </a:solidFill>
        </a:ln>
      </dgm:spPr>
      <dgm:t>
        <a:bodyPr/>
        <a:lstStyle/>
        <a:p>
          <a:r>
            <a:rPr lang="fr-CA" sz="1200" b="1">
              <a:solidFill>
                <a:srgbClr val="5F5F4B"/>
              </a:solidFill>
              <a:effectLst/>
            </a:rPr>
            <a:t>Attaque de panique</a:t>
          </a:r>
        </a:p>
      </dgm:t>
    </dgm:pt>
    <dgm:pt modelId="{92E3CF3E-3FEC-41F5-A3EF-416FB1BD53E2}" type="parTrans" cxnId="{1E95834C-BED7-43C1-9C0E-12AF110894EB}">
      <dgm:prSet/>
      <dgm:spPr/>
      <dgm:t>
        <a:bodyPr/>
        <a:lstStyle/>
        <a:p>
          <a:endParaRPr lang="fr-CA" sz="1000"/>
        </a:p>
      </dgm:t>
    </dgm:pt>
    <dgm:pt modelId="{CB879199-5A85-4F3B-9059-FDC00C40687F}" type="sibTrans" cxnId="{1E95834C-BED7-43C1-9C0E-12AF110894EB}">
      <dgm:prSet/>
      <dgm:spPr/>
      <dgm:t>
        <a:bodyPr/>
        <a:lstStyle/>
        <a:p>
          <a:endParaRPr lang="fr-CA" sz="1000"/>
        </a:p>
      </dgm:t>
    </dgm:pt>
    <dgm:pt modelId="{89960EE8-926A-412B-B13C-314B12674788}">
      <dgm:prSet phldrT="[Texte]" custT="1"/>
      <dgm:spPr>
        <a:solidFill>
          <a:srgbClr val="FFFF00">
            <a:alpha val="50000"/>
          </a:srgbClr>
        </a:solidFill>
        <a:ln>
          <a:solidFill>
            <a:schemeClr val="tx1"/>
          </a:solidFill>
        </a:ln>
      </dgm:spPr>
      <dgm:t>
        <a:bodyPr/>
        <a:lstStyle/>
        <a:p>
          <a:r>
            <a:rPr lang="fr-CA" sz="1200" b="1">
              <a:solidFill>
                <a:srgbClr val="5F5F4B"/>
              </a:solidFill>
              <a:effectLst/>
            </a:rPr>
            <a:t>Anxiété de séparation</a:t>
          </a:r>
        </a:p>
      </dgm:t>
    </dgm:pt>
    <dgm:pt modelId="{BFAA0284-1A71-48C2-9FD1-2FB00C8C99DC}" type="parTrans" cxnId="{FAD16745-61B7-4265-A094-B5DD7ED4696C}">
      <dgm:prSet/>
      <dgm:spPr/>
      <dgm:t>
        <a:bodyPr/>
        <a:lstStyle/>
        <a:p>
          <a:endParaRPr lang="fr-CA" sz="1000"/>
        </a:p>
      </dgm:t>
    </dgm:pt>
    <dgm:pt modelId="{63FAF980-43FC-4BE9-B556-8EDD75852812}" type="sibTrans" cxnId="{FAD16745-61B7-4265-A094-B5DD7ED4696C}">
      <dgm:prSet/>
      <dgm:spPr/>
      <dgm:t>
        <a:bodyPr/>
        <a:lstStyle/>
        <a:p>
          <a:endParaRPr lang="fr-CA" sz="1000"/>
        </a:p>
      </dgm:t>
    </dgm:pt>
    <dgm:pt modelId="{95B039E3-BDD5-41EB-B531-477E8CFA04CB}">
      <dgm:prSet phldrT="[Texte]" custT="1"/>
      <dgm:spPr>
        <a:solidFill>
          <a:schemeClr val="accent4">
            <a:lumMod val="60000"/>
            <a:lumOff val="40000"/>
            <a:alpha val="50000"/>
          </a:schemeClr>
        </a:solidFill>
        <a:ln>
          <a:solidFill>
            <a:schemeClr val="tx1"/>
          </a:solidFill>
        </a:ln>
      </dgm:spPr>
      <dgm:t>
        <a:bodyPr/>
        <a:lstStyle/>
        <a:p>
          <a:r>
            <a:rPr lang="fr-CA" sz="1000" b="1">
              <a:solidFill>
                <a:srgbClr val="5F5F4B"/>
              </a:solidFill>
            </a:rPr>
            <a:t>TOC</a:t>
          </a:r>
        </a:p>
      </dgm:t>
    </dgm:pt>
    <dgm:pt modelId="{AC459CB9-129A-483D-B4A1-C5EC4855A353}" type="parTrans" cxnId="{05F5E339-E65F-4765-A908-A0D38996F368}">
      <dgm:prSet/>
      <dgm:spPr/>
      <dgm:t>
        <a:bodyPr/>
        <a:lstStyle/>
        <a:p>
          <a:endParaRPr lang="fr-CA" sz="1000"/>
        </a:p>
      </dgm:t>
    </dgm:pt>
    <dgm:pt modelId="{DF623019-2CC7-44C9-9540-92037FCDDB88}" type="sibTrans" cxnId="{05F5E339-E65F-4765-A908-A0D38996F368}">
      <dgm:prSet/>
      <dgm:spPr/>
      <dgm:t>
        <a:bodyPr/>
        <a:lstStyle/>
        <a:p>
          <a:endParaRPr lang="fr-CA" sz="1000"/>
        </a:p>
      </dgm:t>
    </dgm:pt>
    <dgm:pt modelId="{7CE76DD3-4C0E-41B1-968B-8568C512C674}">
      <dgm:prSet phldrT="[Texte]" custT="1"/>
      <dgm:spPr>
        <a:solidFill>
          <a:srgbClr val="EC14CD">
            <a:alpha val="50000"/>
          </a:srgbClr>
        </a:solidFill>
        <a:ln>
          <a:solidFill>
            <a:schemeClr val="tx1"/>
          </a:solidFill>
        </a:ln>
      </dgm:spPr>
      <dgm:t>
        <a:bodyPr/>
        <a:lstStyle/>
        <a:p>
          <a:r>
            <a:rPr lang="fr-CA" sz="1200" b="1">
              <a:solidFill>
                <a:srgbClr val="5F5F4B"/>
              </a:solidFill>
            </a:rPr>
            <a:t>Phobie sociale</a:t>
          </a:r>
        </a:p>
      </dgm:t>
    </dgm:pt>
    <dgm:pt modelId="{3350B1E6-0E14-480D-BEED-06340F2775F4}" type="parTrans" cxnId="{DCF1F868-F5C4-455A-8EA8-D10E033C9F72}">
      <dgm:prSet/>
      <dgm:spPr/>
      <dgm:t>
        <a:bodyPr/>
        <a:lstStyle/>
        <a:p>
          <a:endParaRPr lang="fr-CA" sz="1000"/>
        </a:p>
      </dgm:t>
    </dgm:pt>
    <dgm:pt modelId="{6D6C4098-0BE7-47B7-A306-6F1CCAEF033E}" type="sibTrans" cxnId="{DCF1F868-F5C4-455A-8EA8-D10E033C9F72}">
      <dgm:prSet/>
      <dgm:spPr/>
      <dgm:t>
        <a:bodyPr/>
        <a:lstStyle/>
        <a:p>
          <a:endParaRPr lang="fr-CA" sz="1000"/>
        </a:p>
      </dgm:t>
    </dgm:pt>
    <dgm:pt modelId="{7EC5A847-C3FC-419E-9756-FD9CAA858F27}">
      <dgm:prSet custT="1"/>
      <dgm:spPr>
        <a:solidFill>
          <a:srgbClr val="4771AF">
            <a:alpha val="49804"/>
          </a:srgbClr>
        </a:solidFill>
        <a:ln>
          <a:solidFill>
            <a:schemeClr val="tx1"/>
          </a:solidFill>
        </a:ln>
      </dgm:spPr>
      <dgm:t>
        <a:bodyPr/>
        <a:lstStyle/>
        <a:p>
          <a:r>
            <a:rPr lang="fr-CA" sz="1200" b="1">
              <a:solidFill>
                <a:srgbClr val="5F5F4B"/>
              </a:solidFill>
            </a:rPr>
            <a:t>TAG</a:t>
          </a:r>
        </a:p>
      </dgm:t>
    </dgm:pt>
    <dgm:pt modelId="{008C26F5-7DC7-494F-82DC-E6FA532D8D8B}" type="parTrans" cxnId="{71583779-11F5-4078-A2F5-FBBF83636BEA}">
      <dgm:prSet/>
      <dgm:spPr/>
      <dgm:t>
        <a:bodyPr/>
        <a:lstStyle/>
        <a:p>
          <a:endParaRPr lang="fr-CA" sz="1000"/>
        </a:p>
      </dgm:t>
    </dgm:pt>
    <dgm:pt modelId="{793A22A4-311A-445F-9803-2AA5C4C691FD}" type="sibTrans" cxnId="{71583779-11F5-4078-A2F5-FBBF83636BEA}">
      <dgm:prSet/>
      <dgm:spPr/>
      <dgm:t>
        <a:bodyPr/>
        <a:lstStyle/>
        <a:p>
          <a:endParaRPr lang="fr-CA" sz="1000"/>
        </a:p>
      </dgm:t>
    </dgm:pt>
    <dgm:pt modelId="{81C4AA1C-D603-4AED-ABC5-41A08D9D5314}">
      <dgm:prSet custT="1"/>
      <dgm:spPr>
        <a:solidFill>
          <a:srgbClr val="46CE4C">
            <a:alpha val="49804"/>
          </a:srgbClr>
        </a:solidFill>
        <a:ln>
          <a:solidFill>
            <a:schemeClr val="tx1"/>
          </a:solidFill>
        </a:ln>
      </dgm:spPr>
      <dgm:t>
        <a:bodyPr/>
        <a:lstStyle/>
        <a:p>
          <a:r>
            <a:rPr lang="fr-CA" sz="1200" b="1" dirty="0">
              <a:solidFill>
                <a:srgbClr val="5F5F4B"/>
              </a:solidFill>
              <a:effectLst/>
            </a:rPr>
            <a:t>Phobie spécifique (phobie simple)</a:t>
          </a:r>
        </a:p>
      </dgm:t>
    </dgm:pt>
    <dgm:pt modelId="{66CC051F-B507-425C-8E50-A7B94C6444A2}" type="parTrans" cxnId="{B1A2A9CA-DB2B-404C-8FCC-BD22F72A6C69}">
      <dgm:prSet/>
      <dgm:spPr/>
      <dgm:t>
        <a:bodyPr/>
        <a:lstStyle/>
        <a:p>
          <a:endParaRPr lang="fr-CA" sz="1000"/>
        </a:p>
      </dgm:t>
    </dgm:pt>
    <dgm:pt modelId="{276A6C31-7B94-4B14-8E98-B8139DC8C242}" type="sibTrans" cxnId="{B1A2A9CA-DB2B-404C-8FCC-BD22F72A6C69}">
      <dgm:prSet/>
      <dgm:spPr/>
      <dgm:t>
        <a:bodyPr/>
        <a:lstStyle/>
        <a:p>
          <a:endParaRPr lang="fr-CA" sz="1000"/>
        </a:p>
      </dgm:t>
    </dgm:pt>
    <dgm:pt modelId="{DBAB0F86-EAD0-408C-8E20-B0ED517A0583}">
      <dgm:prSet custT="1"/>
      <dgm:spPr>
        <a:solidFill>
          <a:srgbClr val="D03120">
            <a:alpha val="49804"/>
          </a:srgbClr>
        </a:solidFill>
        <a:ln>
          <a:solidFill>
            <a:schemeClr val="tx1"/>
          </a:solidFill>
        </a:ln>
      </dgm:spPr>
      <dgm:t>
        <a:bodyPr/>
        <a:lstStyle/>
        <a:p>
          <a:r>
            <a:rPr lang="fr-CA" sz="1200" b="1">
              <a:solidFill>
                <a:srgbClr val="5F5F4B"/>
              </a:solidFill>
              <a:effectLst/>
            </a:rPr>
            <a:t>Syndrome </a:t>
          </a:r>
        </a:p>
        <a:p>
          <a:r>
            <a:rPr lang="fr-CA" sz="1200" b="1">
              <a:solidFill>
                <a:srgbClr val="5F5F4B"/>
              </a:solidFill>
              <a:effectLst/>
            </a:rPr>
            <a:t>de stress </a:t>
          </a:r>
        </a:p>
        <a:p>
          <a:r>
            <a:rPr lang="fr-CA" sz="1200" b="1">
              <a:solidFill>
                <a:srgbClr val="5F5F4B"/>
              </a:solidFill>
              <a:effectLst/>
            </a:rPr>
            <a:t>post-traumatiqu</a:t>
          </a:r>
          <a:r>
            <a:rPr lang="fr-CA" sz="1000" b="1">
              <a:solidFill>
                <a:srgbClr val="5F5F4B"/>
              </a:solidFill>
            </a:rPr>
            <a:t>e</a:t>
          </a:r>
        </a:p>
      </dgm:t>
    </dgm:pt>
    <dgm:pt modelId="{F93F2555-B328-4729-AA93-48A773A1CF7C}" type="parTrans" cxnId="{BDAA2444-E88E-4F1B-9B05-1FF05F0290E7}">
      <dgm:prSet/>
      <dgm:spPr/>
      <dgm:t>
        <a:bodyPr/>
        <a:lstStyle/>
        <a:p>
          <a:endParaRPr lang="fr-CA" sz="1000"/>
        </a:p>
      </dgm:t>
    </dgm:pt>
    <dgm:pt modelId="{FBB4F18B-8172-4A34-B421-F5B75FEF2437}" type="sibTrans" cxnId="{BDAA2444-E88E-4F1B-9B05-1FF05F0290E7}">
      <dgm:prSet/>
      <dgm:spPr/>
      <dgm:t>
        <a:bodyPr/>
        <a:lstStyle/>
        <a:p>
          <a:endParaRPr lang="fr-CA" sz="1000"/>
        </a:p>
      </dgm:t>
    </dgm:pt>
    <dgm:pt modelId="{48E698BF-444E-4269-BA8C-C5C2A2DF213A}">
      <dgm:prSet custT="1"/>
      <dgm:spPr>
        <a:ln>
          <a:solidFill>
            <a:schemeClr val="tx1"/>
          </a:solidFill>
        </a:ln>
      </dgm:spPr>
      <dgm:t>
        <a:bodyPr/>
        <a:lstStyle/>
        <a:p>
          <a:r>
            <a:rPr lang="fr-CA" sz="1200" b="1" dirty="0">
              <a:solidFill>
                <a:srgbClr val="5F5F4B"/>
              </a:solidFill>
              <a:effectLst/>
            </a:rPr>
            <a:t>Anxiété </a:t>
          </a:r>
          <a:r>
            <a:rPr lang="fr-CA" sz="1200" b="1" dirty="0" smtClean="0">
              <a:solidFill>
                <a:srgbClr val="5F5F4B"/>
              </a:solidFill>
              <a:effectLst/>
            </a:rPr>
            <a:t>de performance    </a:t>
          </a:r>
          <a:endParaRPr lang="fr-CA" sz="1200" b="1" dirty="0">
            <a:solidFill>
              <a:srgbClr val="5F5F4B"/>
            </a:solidFill>
            <a:effectLst/>
          </a:endParaRPr>
        </a:p>
      </dgm:t>
    </dgm:pt>
    <dgm:pt modelId="{A44B10EE-8331-43C5-AEEB-123878D93365}" type="parTrans" cxnId="{2BC3A272-F669-4296-9E07-2CECF75814DF}">
      <dgm:prSet/>
      <dgm:spPr/>
      <dgm:t>
        <a:bodyPr/>
        <a:lstStyle/>
        <a:p>
          <a:endParaRPr lang="fr-CA" sz="1000"/>
        </a:p>
      </dgm:t>
    </dgm:pt>
    <dgm:pt modelId="{EC3E8BF6-E238-47EB-AD39-290965C4A8AF}" type="sibTrans" cxnId="{2BC3A272-F669-4296-9E07-2CECF75814DF}">
      <dgm:prSet/>
      <dgm:spPr/>
      <dgm:t>
        <a:bodyPr/>
        <a:lstStyle/>
        <a:p>
          <a:endParaRPr lang="fr-CA" sz="1000"/>
        </a:p>
      </dgm:t>
    </dgm:pt>
    <dgm:pt modelId="{3E3DE221-E412-4FCC-878B-87C8F9DFD2CE}" type="pres">
      <dgm:prSet presAssocID="{92A2CB88-C195-41D9-944B-7689550B4880}" presName="composite" presStyleCnt="0">
        <dgm:presLayoutVars>
          <dgm:chMax val="1"/>
          <dgm:dir/>
          <dgm:resizeHandles val="exact"/>
        </dgm:presLayoutVars>
      </dgm:prSet>
      <dgm:spPr/>
      <dgm:t>
        <a:bodyPr/>
        <a:lstStyle/>
        <a:p>
          <a:endParaRPr lang="fr-CA"/>
        </a:p>
      </dgm:t>
    </dgm:pt>
    <dgm:pt modelId="{F4AF61BB-880C-4C1A-BD26-99AC4288E425}" type="pres">
      <dgm:prSet presAssocID="{92A2CB88-C195-41D9-944B-7689550B4880}" presName="radial" presStyleCnt="0">
        <dgm:presLayoutVars>
          <dgm:animLvl val="ctr"/>
        </dgm:presLayoutVars>
      </dgm:prSet>
      <dgm:spPr/>
    </dgm:pt>
    <dgm:pt modelId="{8F981C73-8692-4543-A966-07D6EBDD0442}" type="pres">
      <dgm:prSet presAssocID="{AB2C99BC-2725-4965-BA96-D9F034251C1E}" presName="centerShape" presStyleLbl="vennNode1" presStyleIdx="0" presStyleCnt="9"/>
      <dgm:spPr/>
      <dgm:t>
        <a:bodyPr/>
        <a:lstStyle/>
        <a:p>
          <a:endParaRPr lang="fr-CA"/>
        </a:p>
      </dgm:t>
    </dgm:pt>
    <dgm:pt modelId="{D7EB72D6-4C01-432B-BC66-C75EF9F6BA58}" type="pres">
      <dgm:prSet presAssocID="{2D2DB90A-C07E-442F-9A97-C4235F7ABC11}" presName="node" presStyleLbl="vennNode1" presStyleIdx="1" presStyleCnt="9" custRadScaleRad="100033" custRadScaleInc="1294">
        <dgm:presLayoutVars>
          <dgm:bulletEnabled val="1"/>
        </dgm:presLayoutVars>
      </dgm:prSet>
      <dgm:spPr/>
      <dgm:t>
        <a:bodyPr/>
        <a:lstStyle/>
        <a:p>
          <a:endParaRPr lang="fr-CA"/>
        </a:p>
      </dgm:t>
    </dgm:pt>
    <dgm:pt modelId="{C52C5912-EC10-4740-8A8A-8BC8F1DA0617}" type="pres">
      <dgm:prSet presAssocID="{89960EE8-926A-412B-B13C-314B12674788}" presName="node" presStyleLbl="vennNode1" presStyleIdx="2" presStyleCnt="9">
        <dgm:presLayoutVars>
          <dgm:bulletEnabled val="1"/>
        </dgm:presLayoutVars>
      </dgm:prSet>
      <dgm:spPr/>
      <dgm:t>
        <a:bodyPr/>
        <a:lstStyle/>
        <a:p>
          <a:endParaRPr lang="fr-CA"/>
        </a:p>
      </dgm:t>
    </dgm:pt>
    <dgm:pt modelId="{6773B7E5-F159-459D-8E5C-3B08A6303E88}" type="pres">
      <dgm:prSet presAssocID="{95B039E3-BDD5-41EB-B531-477E8CFA04CB}" presName="node" presStyleLbl="vennNode1" presStyleIdx="3" presStyleCnt="9">
        <dgm:presLayoutVars>
          <dgm:bulletEnabled val="1"/>
        </dgm:presLayoutVars>
      </dgm:prSet>
      <dgm:spPr/>
      <dgm:t>
        <a:bodyPr/>
        <a:lstStyle/>
        <a:p>
          <a:endParaRPr lang="fr-CA"/>
        </a:p>
      </dgm:t>
    </dgm:pt>
    <dgm:pt modelId="{4CB3E817-11B1-445C-91C9-7237630B8872}" type="pres">
      <dgm:prSet presAssocID="{7CE76DD3-4C0E-41B1-968B-8568C512C674}" presName="node" presStyleLbl="vennNode1" presStyleIdx="4" presStyleCnt="9" custAng="0">
        <dgm:presLayoutVars>
          <dgm:bulletEnabled val="1"/>
        </dgm:presLayoutVars>
      </dgm:prSet>
      <dgm:spPr/>
      <dgm:t>
        <a:bodyPr/>
        <a:lstStyle/>
        <a:p>
          <a:endParaRPr lang="fr-CA"/>
        </a:p>
      </dgm:t>
    </dgm:pt>
    <dgm:pt modelId="{764E29BF-021B-4433-9AB8-A550E7D2EFCB}" type="pres">
      <dgm:prSet presAssocID="{7EC5A847-C3FC-419E-9756-FD9CAA858F27}" presName="node" presStyleLbl="vennNode1" presStyleIdx="5" presStyleCnt="9" custAng="0" custRadScaleRad="98440" custRadScaleInc="-6089">
        <dgm:presLayoutVars>
          <dgm:bulletEnabled val="1"/>
        </dgm:presLayoutVars>
      </dgm:prSet>
      <dgm:spPr/>
      <dgm:t>
        <a:bodyPr/>
        <a:lstStyle/>
        <a:p>
          <a:endParaRPr lang="fr-CA"/>
        </a:p>
      </dgm:t>
    </dgm:pt>
    <dgm:pt modelId="{7FD12629-05DB-4DCC-B7A1-196D4EB8D836}" type="pres">
      <dgm:prSet presAssocID="{81C4AA1C-D603-4AED-ABC5-41A08D9D5314}" presName="node" presStyleLbl="vennNode1" presStyleIdx="6" presStyleCnt="9" custAng="0" custRadScaleRad="97557" custRadScaleInc="-1289">
        <dgm:presLayoutVars>
          <dgm:bulletEnabled val="1"/>
        </dgm:presLayoutVars>
      </dgm:prSet>
      <dgm:spPr/>
      <dgm:t>
        <a:bodyPr/>
        <a:lstStyle/>
        <a:p>
          <a:endParaRPr lang="fr-CA"/>
        </a:p>
      </dgm:t>
    </dgm:pt>
    <dgm:pt modelId="{D8422774-0BF2-42FF-BAF3-781747C1A45A}" type="pres">
      <dgm:prSet presAssocID="{DBAB0F86-EAD0-408C-8E20-B0ED517A0583}" presName="node" presStyleLbl="vennNode1" presStyleIdx="7" presStyleCnt="9" custAng="0" custRadScaleRad="96585" custRadScaleInc="-4916">
        <dgm:presLayoutVars>
          <dgm:bulletEnabled val="1"/>
        </dgm:presLayoutVars>
      </dgm:prSet>
      <dgm:spPr/>
      <dgm:t>
        <a:bodyPr/>
        <a:lstStyle/>
        <a:p>
          <a:endParaRPr lang="fr-CA"/>
        </a:p>
      </dgm:t>
    </dgm:pt>
    <dgm:pt modelId="{BA806C77-6AA3-495B-91AB-354E2D40EFC4}" type="pres">
      <dgm:prSet presAssocID="{48E698BF-444E-4269-BA8C-C5C2A2DF213A}" presName="node" presStyleLbl="vennNode1" presStyleIdx="8" presStyleCnt="9" custAng="0" custRadScaleRad="95629" custRadScaleInc="-758">
        <dgm:presLayoutVars>
          <dgm:bulletEnabled val="1"/>
        </dgm:presLayoutVars>
      </dgm:prSet>
      <dgm:spPr/>
      <dgm:t>
        <a:bodyPr/>
        <a:lstStyle/>
        <a:p>
          <a:endParaRPr lang="fr-CA"/>
        </a:p>
      </dgm:t>
    </dgm:pt>
  </dgm:ptLst>
  <dgm:cxnLst>
    <dgm:cxn modelId="{94B7B1A5-D40A-4985-9660-E0B3D02791ED}" type="presOf" srcId="{48E698BF-444E-4269-BA8C-C5C2A2DF213A}" destId="{BA806C77-6AA3-495B-91AB-354E2D40EFC4}" srcOrd="0" destOrd="0" presId="urn:microsoft.com/office/officeart/2005/8/layout/radial3"/>
    <dgm:cxn modelId="{B1A2A9CA-DB2B-404C-8FCC-BD22F72A6C69}" srcId="{AB2C99BC-2725-4965-BA96-D9F034251C1E}" destId="{81C4AA1C-D603-4AED-ABC5-41A08D9D5314}" srcOrd="5" destOrd="0" parTransId="{66CC051F-B507-425C-8E50-A7B94C6444A2}" sibTransId="{276A6C31-7B94-4B14-8E98-B8139DC8C242}"/>
    <dgm:cxn modelId="{DCF1F868-F5C4-455A-8EA8-D10E033C9F72}" srcId="{AB2C99BC-2725-4965-BA96-D9F034251C1E}" destId="{7CE76DD3-4C0E-41B1-968B-8568C512C674}" srcOrd="3" destOrd="0" parTransId="{3350B1E6-0E14-480D-BEED-06340F2775F4}" sibTransId="{6D6C4098-0BE7-47B7-A306-6F1CCAEF033E}"/>
    <dgm:cxn modelId="{71583779-11F5-4078-A2F5-FBBF83636BEA}" srcId="{AB2C99BC-2725-4965-BA96-D9F034251C1E}" destId="{7EC5A847-C3FC-419E-9756-FD9CAA858F27}" srcOrd="4" destOrd="0" parTransId="{008C26F5-7DC7-494F-82DC-E6FA532D8D8B}" sibTransId="{793A22A4-311A-445F-9803-2AA5C4C691FD}"/>
    <dgm:cxn modelId="{05F5E339-E65F-4765-A908-A0D38996F368}" srcId="{AB2C99BC-2725-4965-BA96-D9F034251C1E}" destId="{95B039E3-BDD5-41EB-B531-477E8CFA04CB}" srcOrd="2" destOrd="0" parTransId="{AC459CB9-129A-483D-B4A1-C5EC4855A353}" sibTransId="{DF623019-2CC7-44C9-9540-92037FCDDB88}"/>
    <dgm:cxn modelId="{2BC3A272-F669-4296-9E07-2CECF75814DF}" srcId="{AB2C99BC-2725-4965-BA96-D9F034251C1E}" destId="{48E698BF-444E-4269-BA8C-C5C2A2DF213A}" srcOrd="7" destOrd="0" parTransId="{A44B10EE-8331-43C5-AEEB-123878D93365}" sibTransId="{EC3E8BF6-E238-47EB-AD39-290965C4A8AF}"/>
    <dgm:cxn modelId="{F470643F-F0D1-4004-BDEA-0EC822A4E097}" type="presOf" srcId="{DBAB0F86-EAD0-408C-8E20-B0ED517A0583}" destId="{D8422774-0BF2-42FF-BAF3-781747C1A45A}" srcOrd="0" destOrd="0" presId="urn:microsoft.com/office/officeart/2005/8/layout/radial3"/>
    <dgm:cxn modelId="{1E95834C-BED7-43C1-9C0E-12AF110894EB}" srcId="{AB2C99BC-2725-4965-BA96-D9F034251C1E}" destId="{2D2DB90A-C07E-442F-9A97-C4235F7ABC11}" srcOrd="0" destOrd="0" parTransId="{92E3CF3E-3FEC-41F5-A3EF-416FB1BD53E2}" sibTransId="{CB879199-5A85-4F3B-9059-FDC00C40687F}"/>
    <dgm:cxn modelId="{B08503E7-6AD8-4421-95A6-54A4D8A64F6B}" type="presOf" srcId="{89960EE8-926A-412B-B13C-314B12674788}" destId="{C52C5912-EC10-4740-8A8A-8BC8F1DA0617}" srcOrd="0" destOrd="0" presId="urn:microsoft.com/office/officeart/2005/8/layout/radial3"/>
    <dgm:cxn modelId="{BDAA2444-E88E-4F1B-9B05-1FF05F0290E7}" srcId="{AB2C99BC-2725-4965-BA96-D9F034251C1E}" destId="{DBAB0F86-EAD0-408C-8E20-B0ED517A0583}" srcOrd="6" destOrd="0" parTransId="{F93F2555-B328-4729-AA93-48A773A1CF7C}" sibTransId="{FBB4F18B-8172-4A34-B421-F5B75FEF2437}"/>
    <dgm:cxn modelId="{E35AD85F-D762-4F5B-B69D-A64C7F7349B3}" type="presOf" srcId="{7EC5A847-C3FC-419E-9756-FD9CAA858F27}" destId="{764E29BF-021B-4433-9AB8-A550E7D2EFCB}" srcOrd="0" destOrd="0" presId="urn:microsoft.com/office/officeart/2005/8/layout/radial3"/>
    <dgm:cxn modelId="{D444EFD9-B9D5-49FD-B767-B6F7BA536A1B}" type="presOf" srcId="{7CE76DD3-4C0E-41B1-968B-8568C512C674}" destId="{4CB3E817-11B1-445C-91C9-7237630B8872}" srcOrd="0" destOrd="0" presId="urn:microsoft.com/office/officeart/2005/8/layout/radial3"/>
    <dgm:cxn modelId="{DEA70FB0-B3E7-4E94-8C30-A2A82C0C4D41}" srcId="{92A2CB88-C195-41D9-944B-7689550B4880}" destId="{AB2C99BC-2725-4965-BA96-D9F034251C1E}" srcOrd="0" destOrd="0" parTransId="{B6A0392C-E6EA-4692-9238-A1B06930948E}" sibTransId="{47DB7FDF-23B5-470B-ACF5-AAA15C50A58D}"/>
    <dgm:cxn modelId="{50BB5E04-78CA-4F5F-BDA2-F3AA4C8D3E4B}" type="presOf" srcId="{2D2DB90A-C07E-442F-9A97-C4235F7ABC11}" destId="{D7EB72D6-4C01-432B-BC66-C75EF9F6BA58}" srcOrd="0" destOrd="0" presId="urn:microsoft.com/office/officeart/2005/8/layout/radial3"/>
    <dgm:cxn modelId="{FAD16745-61B7-4265-A094-B5DD7ED4696C}" srcId="{AB2C99BC-2725-4965-BA96-D9F034251C1E}" destId="{89960EE8-926A-412B-B13C-314B12674788}" srcOrd="1" destOrd="0" parTransId="{BFAA0284-1A71-48C2-9FD1-2FB00C8C99DC}" sibTransId="{63FAF980-43FC-4BE9-B556-8EDD75852812}"/>
    <dgm:cxn modelId="{DF35C1F9-B256-44EF-872E-FB6211669B9E}" type="presOf" srcId="{95B039E3-BDD5-41EB-B531-477E8CFA04CB}" destId="{6773B7E5-F159-459D-8E5C-3B08A6303E88}" srcOrd="0" destOrd="0" presId="urn:microsoft.com/office/officeart/2005/8/layout/radial3"/>
    <dgm:cxn modelId="{CA882482-4ABD-4AF8-84D1-956BDB8115D7}" type="presOf" srcId="{AB2C99BC-2725-4965-BA96-D9F034251C1E}" destId="{8F981C73-8692-4543-A966-07D6EBDD0442}" srcOrd="0" destOrd="0" presId="urn:microsoft.com/office/officeart/2005/8/layout/radial3"/>
    <dgm:cxn modelId="{12976488-8BA1-4D03-B073-61930172B1DB}" type="presOf" srcId="{81C4AA1C-D603-4AED-ABC5-41A08D9D5314}" destId="{7FD12629-05DB-4DCC-B7A1-196D4EB8D836}" srcOrd="0" destOrd="0" presId="urn:microsoft.com/office/officeart/2005/8/layout/radial3"/>
    <dgm:cxn modelId="{62F06EC5-9B74-4EC3-869C-BFA5A3386A0A}" type="presOf" srcId="{92A2CB88-C195-41D9-944B-7689550B4880}" destId="{3E3DE221-E412-4FCC-878B-87C8F9DFD2CE}" srcOrd="0" destOrd="0" presId="urn:microsoft.com/office/officeart/2005/8/layout/radial3"/>
    <dgm:cxn modelId="{C7BB0DCF-B81B-4AC4-8B43-832BE10FF08C}" type="presParOf" srcId="{3E3DE221-E412-4FCC-878B-87C8F9DFD2CE}" destId="{F4AF61BB-880C-4C1A-BD26-99AC4288E425}" srcOrd="0" destOrd="0" presId="urn:microsoft.com/office/officeart/2005/8/layout/radial3"/>
    <dgm:cxn modelId="{55071F91-9B56-4529-A118-B86E50E5E1A4}" type="presParOf" srcId="{F4AF61BB-880C-4C1A-BD26-99AC4288E425}" destId="{8F981C73-8692-4543-A966-07D6EBDD0442}" srcOrd="0" destOrd="0" presId="urn:microsoft.com/office/officeart/2005/8/layout/radial3"/>
    <dgm:cxn modelId="{D7AD3D46-E3F3-4297-A056-7AD11246431A}" type="presParOf" srcId="{F4AF61BB-880C-4C1A-BD26-99AC4288E425}" destId="{D7EB72D6-4C01-432B-BC66-C75EF9F6BA58}" srcOrd="1" destOrd="0" presId="urn:microsoft.com/office/officeart/2005/8/layout/radial3"/>
    <dgm:cxn modelId="{92D7015C-A4DA-4FB8-A474-CBA4E89851F3}" type="presParOf" srcId="{F4AF61BB-880C-4C1A-BD26-99AC4288E425}" destId="{C52C5912-EC10-4740-8A8A-8BC8F1DA0617}" srcOrd="2" destOrd="0" presId="urn:microsoft.com/office/officeart/2005/8/layout/radial3"/>
    <dgm:cxn modelId="{D745DF46-35F9-4673-88A6-45419B03DC02}" type="presParOf" srcId="{F4AF61BB-880C-4C1A-BD26-99AC4288E425}" destId="{6773B7E5-F159-459D-8E5C-3B08A6303E88}" srcOrd="3" destOrd="0" presId="urn:microsoft.com/office/officeart/2005/8/layout/radial3"/>
    <dgm:cxn modelId="{568E7FF3-7AAA-4308-9856-E48765DD9C33}" type="presParOf" srcId="{F4AF61BB-880C-4C1A-BD26-99AC4288E425}" destId="{4CB3E817-11B1-445C-91C9-7237630B8872}" srcOrd="4" destOrd="0" presId="urn:microsoft.com/office/officeart/2005/8/layout/radial3"/>
    <dgm:cxn modelId="{35C876DF-04F1-49A1-AA07-8DBA0A1747B3}" type="presParOf" srcId="{F4AF61BB-880C-4C1A-BD26-99AC4288E425}" destId="{764E29BF-021B-4433-9AB8-A550E7D2EFCB}" srcOrd="5" destOrd="0" presId="urn:microsoft.com/office/officeart/2005/8/layout/radial3"/>
    <dgm:cxn modelId="{EDCBD6F8-756C-4F98-86C6-8DA9EFA2AB28}" type="presParOf" srcId="{F4AF61BB-880C-4C1A-BD26-99AC4288E425}" destId="{7FD12629-05DB-4DCC-B7A1-196D4EB8D836}" srcOrd="6" destOrd="0" presId="urn:microsoft.com/office/officeart/2005/8/layout/radial3"/>
    <dgm:cxn modelId="{58F4F16D-595E-460D-92E8-CC7D4EBEDB68}" type="presParOf" srcId="{F4AF61BB-880C-4C1A-BD26-99AC4288E425}" destId="{D8422774-0BF2-42FF-BAF3-781747C1A45A}" srcOrd="7" destOrd="0" presId="urn:microsoft.com/office/officeart/2005/8/layout/radial3"/>
    <dgm:cxn modelId="{AFAD716D-34F4-470F-8065-7EDFFAA54CEF}" type="presParOf" srcId="{F4AF61BB-880C-4C1A-BD26-99AC4288E425}" destId="{BA806C77-6AA3-495B-91AB-354E2D40EFC4}" srcOrd="8"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156B5-ECBB-4007-A9AC-783DD495A07E}">
      <dsp:nvSpPr>
        <dsp:cNvPr id="0" name=""/>
        <dsp:cNvSpPr/>
      </dsp:nvSpPr>
      <dsp:spPr>
        <a:xfrm>
          <a:off x="3302696" y="2329330"/>
          <a:ext cx="2016364" cy="20163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r-CA" sz="3200" b="1" kern="1200">
              <a:solidFill>
                <a:schemeClr val="tx1"/>
              </a:solidFill>
              <a:effectLst>
                <a:outerShdw blurRad="38100" dist="38100" dir="2700000" algn="tl">
                  <a:srgbClr val="000000">
                    <a:alpha val="43137"/>
                  </a:srgbClr>
                </a:outerShdw>
              </a:effectLst>
              <a:latin typeface="Calibri Light" panose="020F0302020204030204" pitchFamily="34" charset="0"/>
            </a:rPr>
            <a:t>ANXIÉTÉ</a:t>
          </a:r>
        </a:p>
      </dsp:txBody>
      <dsp:txXfrm>
        <a:off x="3597986" y="2624620"/>
        <a:ext cx="1425784" cy="1425784"/>
      </dsp:txXfrm>
    </dsp:sp>
    <dsp:sp modelId="{1570CA74-EFCE-4A47-B1BE-9C95A29B29D3}">
      <dsp:nvSpPr>
        <dsp:cNvPr id="0" name=""/>
        <dsp:cNvSpPr/>
      </dsp:nvSpPr>
      <dsp:spPr>
        <a:xfrm rot="11512080">
          <a:off x="901745" y="2577039"/>
          <a:ext cx="2315371" cy="5746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A7C3625-94A2-47C1-8F05-030B2D21C6DA}">
      <dsp:nvSpPr>
        <dsp:cNvPr id="0" name=""/>
        <dsp:cNvSpPr/>
      </dsp:nvSpPr>
      <dsp:spPr>
        <a:xfrm>
          <a:off x="120050" y="2341108"/>
          <a:ext cx="1612884" cy="5703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CA" sz="1800" b="1" kern="1200">
              <a:solidFill>
                <a:schemeClr val="tx1"/>
              </a:solidFill>
              <a:effectLst>
                <a:outerShdw blurRad="38100" dist="38100" dir="2700000" algn="tl">
                  <a:srgbClr val="000000">
                    <a:alpha val="43137"/>
                  </a:srgbClr>
                </a:outerShdw>
              </a:effectLst>
              <a:latin typeface="Calibri Light" panose="020F0302020204030204" pitchFamily="34" charset="0"/>
            </a:rPr>
            <a:t>Environnement</a:t>
          </a:r>
        </a:p>
      </dsp:txBody>
      <dsp:txXfrm>
        <a:off x="136755" y="2357813"/>
        <a:ext cx="1579474" cy="536942"/>
      </dsp:txXfrm>
    </dsp:sp>
    <dsp:sp modelId="{760B56A3-9FDB-4CEF-A4CE-D5F9D8D270ED}">
      <dsp:nvSpPr>
        <dsp:cNvPr id="0" name=""/>
        <dsp:cNvSpPr/>
      </dsp:nvSpPr>
      <dsp:spPr>
        <a:xfrm rot="13016106">
          <a:off x="1239570" y="1641232"/>
          <a:ext cx="2394314" cy="5746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C975698-F2ED-4D90-82BA-643B99AA64BE}">
      <dsp:nvSpPr>
        <dsp:cNvPr id="0" name=""/>
        <dsp:cNvSpPr/>
      </dsp:nvSpPr>
      <dsp:spPr>
        <a:xfrm>
          <a:off x="632241" y="904193"/>
          <a:ext cx="1695157" cy="6099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CA" sz="1800" b="1" kern="1200" dirty="0">
              <a:solidFill>
                <a:schemeClr val="tx1"/>
              </a:solidFill>
              <a:effectLst>
                <a:outerShdw blurRad="38100" dist="38100" dir="2700000" algn="tl">
                  <a:srgbClr val="000000">
                    <a:alpha val="43137"/>
                  </a:srgbClr>
                </a:outerShdw>
              </a:effectLst>
              <a:latin typeface="Calibri Light" panose="020F0302020204030204" pitchFamily="34" charset="0"/>
            </a:rPr>
            <a:t>Tempérament</a:t>
          </a:r>
        </a:p>
      </dsp:txBody>
      <dsp:txXfrm>
        <a:off x="650107" y="922059"/>
        <a:ext cx="1659425" cy="574242"/>
      </dsp:txXfrm>
    </dsp:sp>
    <dsp:sp modelId="{BA8E556F-DE11-4960-8CBE-8DB0548EF0A6}">
      <dsp:nvSpPr>
        <dsp:cNvPr id="0" name=""/>
        <dsp:cNvSpPr/>
      </dsp:nvSpPr>
      <dsp:spPr>
        <a:xfrm rot="14930154">
          <a:off x="2541706" y="1067332"/>
          <a:ext cx="2003010" cy="5746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3712384-2796-4F3E-92F9-449E5D498A8E}">
      <dsp:nvSpPr>
        <dsp:cNvPr id="0" name=""/>
        <dsp:cNvSpPr/>
      </dsp:nvSpPr>
      <dsp:spPr>
        <a:xfrm>
          <a:off x="2275981" y="123706"/>
          <a:ext cx="1811292" cy="5940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CA" sz="1800" b="1" kern="1200" dirty="0">
              <a:solidFill>
                <a:schemeClr val="tx1"/>
              </a:solidFill>
              <a:effectLst>
                <a:outerShdw blurRad="38100" dist="38100" dir="2700000" algn="tl">
                  <a:srgbClr val="000000">
                    <a:alpha val="43137"/>
                  </a:srgbClr>
                </a:outerShdw>
              </a:effectLst>
              <a:latin typeface="Calibri Light" panose="020F0302020204030204" pitchFamily="34" charset="0"/>
            </a:rPr>
            <a:t>Instinct</a:t>
          </a:r>
        </a:p>
      </dsp:txBody>
      <dsp:txXfrm>
        <a:off x="2293379" y="141104"/>
        <a:ext cx="1776496" cy="559212"/>
      </dsp:txXfrm>
    </dsp:sp>
    <dsp:sp modelId="{B57FC173-F36D-489B-986A-7A2F9A8ACEE9}">
      <dsp:nvSpPr>
        <dsp:cNvPr id="0" name=""/>
        <dsp:cNvSpPr/>
      </dsp:nvSpPr>
      <dsp:spPr>
        <a:xfrm rot="17249922">
          <a:off x="3976779" y="1067304"/>
          <a:ext cx="1918495" cy="5746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BA5C09-0E76-4372-935F-E9F46E16D8DF}">
      <dsp:nvSpPr>
        <dsp:cNvPr id="0" name=""/>
        <dsp:cNvSpPr/>
      </dsp:nvSpPr>
      <dsp:spPr>
        <a:xfrm>
          <a:off x="4275840" y="150973"/>
          <a:ext cx="1897235" cy="5776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CA" sz="1800" b="1" kern="1200" dirty="0">
              <a:solidFill>
                <a:schemeClr val="tx1"/>
              </a:solidFill>
              <a:effectLst>
                <a:outerShdw blurRad="38100" dist="38100" dir="2700000" algn="tl">
                  <a:srgbClr val="000000">
                    <a:alpha val="43137"/>
                  </a:srgbClr>
                </a:outerShdw>
              </a:effectLst>
              <a:latin typeface="Calibri Light" panose="020F0302020204030204" pitchFamily="34" charset="0"/>
            </a:rPr>
            <a:t>Chimie du cerveau</a:t>
          </a:r>
        </a:p>
      </dsp:txBody>
      <dsp:txXfrm>
        <a:off x="4292758" y="167891"/>
        <a:ext cx="1863399" cy="543776"/>
      </dsp:txXfrm>
    </dsp:sp>
    <dsp:sp modelId="{8CCC54FD-432B-4EFC-9D0E-218E48918F4B}">
      <dsp:nvSpPr>
        <dsp:cNvPr id="0" name=""/>
        <dsp:cNvSpPr/>
      </dsp:nvSpPr>
      <dsp:spPr>
        <a:xfrm rot="19361142">
          <a:off x="4975238" y="1609133"/>
          <a:ext cx="2452611" cy="5746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135994-EF6F-4A01-8C66-6E7632B3EEB5}">
      <dsp:nvSpPr>
        <dsp:cNvPr id="0" name=""/>
        <dsp:cNvSpPr/>
      </dsp:nvSpPr>
      <dsp:spPr>
        <a:xfrm>
          <a:off x="6360932" y="857716"/>
          <a:ext cx="1631839" cy="5907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CA" sz="1800" b="1" kern="1200">
              <a:solidFill>
                <a:schemeClr val="tx1"/>
              </a:solidFill>
              <a:effectLst>
                <a:outerShdw blurRad="38100" dist="38100" dir="2700000" algn="tl">
                  <a:srgbClr val="000000">
                    <a:alpha val="43137"/>
                  </a:srgbClr>
                </a:outerShdw>
              </a:effectLst>
              <a:latin typeface="Calibri Light" panose="020F0302020204030204" pitchFamily="34" charset="0"/>
            </a:rPr>
            <a:t>Génétique</a:t>
          </a:r>
        </a:p>
      </dsp:txBody>
      <dsp:txXfrm>
        <a:off x="6378235" y="875019"/>
        <a:ext cx="1597233" cy="556150"/>
      </dsp:txXfrm>
    </dsp:sp>
    <dsp:sp modelId="{A0B1B8B0-2D01-4F3A-9FFB-E06E39B49E69}">
      <dsp:nvSpPr>
        <dsp:cNvPr id="0" name=""/>
        <dsp:cNvSpPr/>
      </dsp:nvSpPr>
      <dsp:spPr>
        <a:xfrm rot="20759202">
          <a:off x="5386963" y="2566755"/>
          <a:ext cx="2092520" cy="57466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09551B1-092D-4FCF-9BA5-4FB680E6C9E8}">
      <dsp:nvSpPr>
        <dsp:cNvPr id="0" name=""/>
        <dsp:cNvSpPr/>
      </dsp:nvSpPr>
      <dsp:spPr>
        <a:xfrm>
          <a:off x="6611820" y="2275797"/>
          <a:ext cx="1651289" cy="56279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endParaRPr lang="fr-CA" sz="1100" kern="1200" dirty="0"/>
        </a:p>
        <a:p>
          <a:pPr lvl="0" algn="ctr" defTabSz="488950">
            <a:lnSpc>
              <a:spcPct val="90000"/>
            </a:lnSpc>
            <a:spcBef>
              <a:spcPct val="0"/>
            </a:spcBef>
            <a:spcAft>
              <a:spcPct val="35000"/>
            </a:spcAft>
          </a:pPr>
          <a:r>
            <a:rPr lang="fr-CA" sz="1800" b="1" kern="1200" dirty="0">
              <a:solidFill>
                <a:schemeClr val="tx1"/>
              </a:solidFill>
              <a:effectLst>
                <a:outerShdw blurRad="38100" dist="38100" dir="2700000" algn="tl">
                  <a:srgbClr val="000000">
                    <a:alpha val="43137"/>
                  </a:srgbClr>
                </a:outerShdw>
              </a:effectLst>
              <a:latin typeface="Calibri Light" panose="020F0302020204030204" pitchFamily="34" charset="0"/>
            </a:rPr>
            <a:t>Traumatisme</a:t>
          </a:r>
        </a:p>
        <a:p>
          <a:pPr lvl="0" algn="ctr" defTabSz="488950">
            <a:lnSpc>
              <a:spcPct val="90000"/>
            </a:lnSpc>
            <a:spcBef>
              <a:spcPct val="0"/>
            </a:spcBef>
            <a:spcAft>
              <a:spcPct val="35000"/>
            </a:spcAft>
          </a:pPr>
          <a:endParaRPr lang="fr-CA" sz="1100" kern="1200" dirty="0"/>
        </a:p>
      </dsp:txBody>
      <dsp:txXfrm>
        <a:off x="6628304" y="2292281"/>
        <a:ext cx="1618321" cy="529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81C73-8692-4543-A966-07D6EBDD0442}">
      <dsp:nvSpPr>
        <dsp:cNvPr id="0" name=""/>
        <dsp:cNvSpPr/>
      </dsp:nvSpPr>
      <dsp:spPr>
        <a:xfrm>
          <a:off x="2994520" y="1122312"/>
          <a:ext cx="2795935" cy="2795935"/>
        </a:xfrm>
        <a:prstGeom prst="ellipse">
          <a:avLst/>
        </a:prstGeom>
        <a:solidFill>
          <a:srgbClr val="93579F">
            <a:alpha val="4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A" sz="1600" b="1" kern="1200">
              <a:solidFill>
                <a:srgbClr val="5F5F4B"/>
              </a:solidFill>
            </a:rPr>
            <a:t>Troubles spécifiques </a:t>
          </a:r>
        </a:p>
        <a:p>
          <a:pPr lvl="0" algn="ctr" defTabSz="711200">
            <a:lnSpc>
              <a:spcPct val="90000"/>
            </a:lnSpc>
            <a:spcBef>
              <a:spcPct val="0"/>
            </a:spcBef>
            <a:spcAft>
              <a:spcPct val="35000"/>
            </a:spcAft>
          </a:pPr>
          <a:r>
            <a:rPr lang="fr-CA" sz="1600" b="1" kern="1200">
              <a:solidFill>
                <a:srgbClr val="5F5F4B"/>
              </a:solidFill>
            </a:rPr>
            <a:t>de l’anxiété</a:t>
          </a:r>
        </a:p>
      </dsp:txBody>
      <dsp:txXfrm>
        <a:off x="3403975" y="1531767"/>
        <a:ext cx="1977025" cy="1977025"/>
      </dsp:txXfrm>
    </dsp:sp>
    <dsp:sp modelId="{D7EB72D6-4C01-432B-BC66-C75EF9F6BA58}">
      <dsp:nvSpPr>
        <dsp:cNvPr id="0" name=""/>
        <dsp:cNvSpPr/>
      </dsp:nvSpPr>
      <dsp:spPr>
        <a:xfrm>
          <a:off x="3712014" y="0"/>
          <a:ext cx="1397967" cy="1397967"/>
        </a:xfrm>
        <a:prstGeom prst="ellipse">
          <a:avLst/>
        </a:prstGeom>
        <a:solidFill>
          <a:schemeClr val="accent1">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b="1" kern="1200">
              <a:solidFill>
                <a:srgbClr val="5F5F4B"/>
              </a:solidFill>
              <a:effectLst/>
            </a:rPr>
            <a:t>Attaque de panique</a:t>
          </a:r>
        </a:p>
      </dsp:txBody>
      <dsp:txXfrm>
        <a:off x="3916742" y="204728"/>
        <a:ext cx="988511" cy="988511"/>
      </dsp:txXfrm>
    </dsp:sp>
    <dsp:sp modelId="{C52C5912-EC10-4740-8A8A-8BC8F1DA0617}">
      <dsp:nvSpPr>
        <dsp:cNvPr id="0" name=""/>
        <dsp:cNvSpPr/>
      </dsp:nvSpPr>
      <dsp:spPr>
        <a:xfrm>
          <a:off x="4981002" y="533798"/>
          <a:ext cx="1397967" cy="1397967"/>
        </a:xfrm>
        <a:prstGeom prst="ellipse">
          <a:avLst/>
        </a:prstGeom>
        <a:solidFill>
          <a:srgbClr val="FFFF00">
            <a:alpha val="5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b="1" kern="1200">
              <a:solidFill>
                <a:srgbClr val="5F5F4B"/>
              </a:solidFill>
              <a:effectLst/>
            </a:rPr>
            <a:t>Anxiété de séparation</a:t>
          </a:r>
        </a:p>
      </dsp:txBody>
      <dsp:txXfrm>
        <a:off x="5185730" y="738526"/>
        <a:ext cx="988511" cy="988511"/>
      </dsp:txXfrm>
    </dsp:sp>
    <dsp:sp modelId="{6773B7E5-F159-459D-8E5C-3B08A6303E88}">
      <dsp:nvSpPr>
        <dsp:cNvPr id="0" name=""/>
        <dsp:cNvSpPr/>
      </dsp:nvSpPr>
      <dsp:spPr>
        <a:xfrm>
          <a:off x="5514301" y="1821296"/>
          <a:ext cx="1397967" cy="1397967"/>
        </a:xfrm>
        <a:prstGeom prst="ellipse">
          <a:avLst/>
        </a:prstGeom>
        <a:solidFill>
          <a:schemeClr val="accent4">
            <a:lumMod val="60000"/>
            <a:lumOff val="40000"/>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a:solidFill>
                <a:srgbClr val="5F5F4B"/>
              </a:solidFill>
            </a:rPr>
            <a:t>TOC</a:t>
          </a:r>
        </a:p>
      </dsp:txBody>
      <dsp:txXfrm>
        <a:off x="5719029" y="2026024"/>
        <a:ext cx="988511" cy="988511"/>
      </dsp:txXfrm>
    </dsp:sp>
    <dsp:sp modelId="{4CB3E817-11B1-445C-91C9-7237630B8872}">
      <dsp:nvSpPr>
        <dsp:cNvPr id="0" name=""/>
        <dsp:cNvSpPr/>
      </dsp:nvSpPr>
      <dsp:spPr>
        <a:xfrm>
          <a:off x="4981002" y="3108794"/>
          <a:ext cx="1397967" cy="1397967"/>
        </a:xfrm>
        <a:prstGeom prst="ellipse">
          <a:avLst/>
        </a:prstGeom>
        <a:solidFill>
          <a:srgbClr val="EC14CD">
            <a:alpha val="5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b="1" kern="1200">
              <a:solidFill>
                <a:srgbClr val="5F5F4B"/>
              </a:solidFill>
            </a:rPr>
            <a:t>Phobie sociale</a:t>
          </a:r>
        </a:p>
      </dsp:txBody>
      <dsp:txXfrm>
        <a:off x="5185730" y="3313522"/>
        <a:ext cx="988511" cy="988511"/>
      </dsp:txXfrm>
    </dsp:sp>
    <dsp:sp modelId="{764E29BF-021B-4433-9AB8-A550E7D2EFCB}">
      <dsp:nvSpPr>
        <dsp:cNvPr id="0" name=""/>
        <dsp:cNvSpPr/>
      </dsp:nvSpPr>
      <dsp:spPr>
        <a:xfrm>
          <a:off x="3779188" y="3611639"/>
          <a:ext cx="1397967" cy="1397967"/>
        </a:xfrm>
        <a:prstGeom prst="ellipse">
          <a:avLst/>
        </a:prstGeom>
        <a:solidFill>
          <a:srgbClr val="4771AF">
            <a:alpha val="4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b="1" kern="1200">
              <a:solidFill>
                <a:srgbClr val="5F5F4B"/>
              </a:solidFill>
            </a:rPr>
            <a:t>TAG</a:t>
          </a:r>
        </a:p>
      </dsp:txBody>
      <dsp:txXfrm>
        <a:off x="3983916" y="3816367"/>
        <a:ext cx="988511" cy="988511"/>
      </dsp:txXfrm>
    </dsp:sp>
    <dsp:sp modelId="{7FD12629-05DB-4DCC-B7A1-196D4EB8D836}">
      <dsp:nvSpPr>
        <dsp:cNvPr id="0" name=""/>
        <dsp:cNvSpPr/>
      </dsp:nvSpPr>
      <dsp:spPr>
        <a:xfrm>
          <a:off x="2450239" y="3089991"/>
          <a:ext cx="1397967" cy="1397967"/>
        </a:xfrm>
        <a:prstGeom prst="ellipse">
          <a:avLst/>
        </a:prstGeom>
        <a:solidFill>
          <a:srgbClr val="46CE4C">
            <a:alpha val="4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b="1" kern="1200" dirty="0">
              <a:solidFill>
                <a:srgbClr val="5F5F4B"/>
              </a:solidFill>
              <a:effectLst/>
            </a:rPr>
            <a:t>Phobie spécifique (phobie simple)</a:t>
          </a:r>
        </a:p>
      </dsp:txBody>
      <dsp:txXfrm>
        <a:off x="2654967" y="3294719"/>
        <a:ext cx="988511" cy="988511"/>
      </dsp:txXfrm>
    </dsp:sp>
    <dsp:sp modelId="{D8422774-0BF2-42FF-BAF3-781747C1A45A}">
      <dsp:nvSpPr>
        <dsp:cNvPr id="0" name=""/>
        <dsp:cNvSpPr/>
      </dsp:nvSpPr>
      <dsp:spPr>
        <a:xfrm>
          <a:off x="1936197" y="1889179"/>
          <a:ext cx="1397967" cy="1397967"/>
        </a:xfrm>
        <a:prstGeom prst="ellipse">
          <a:avLst/>
        </a:prstGeom>
        <a:solidFill>
          <a:srgbClr val="D03120">
            <a:alpha val="4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b="1" kern="1200">
              <a:solidFill>
                <a:srgbClr val="5F5F4B"/>
              </a:solidFill>
              <a:effectLst/>
            </a:rPr>
            <a:t>Syndrome </a:t>
          </a:r>
        </a:p>
        <a:p>
          <a:pPr lvl="0" algn="ctr" defTabSz="533400">
            <a:lnSpc>
              <a:spcPct val="90000"/>
            </a:lnSpc>
            <a:spcBef>
              <a:spcPct val="0"/>
            </a:spcBef>
            <a:spcAft>
              <a:spcPct val="35000"/>
            </a:spcAft>
          </a:pPr>
          <a:r>
            <a:rPr lang="fr-CA" sz="1200" b="1" kern="1200">
              <a:solidFill>
                <a:srgbClr val="5F5F4B"/>
              </a:solidFill>
              <a:effectLst/>
            </a:rPr>
            <a:t>de stress </a:t>
          </a:r>
        </a:p>
        <a:p>
          <a:pPr lvl="0" algn="ctr" defTabSz="533400">
            <a:lnSpc>
              <a:spcPct val="90000"/>
            </a:lnSpc>
            <a:spcBef>
              <a:spcPct val="0"/>
            </a:spcBef>
            <a:spcAft>
              <a:spcPct val="35000"/>
            </a:spcAft>
          </a:pPr>
          <a:r>
            <a:rPr lang="fr-CA" sz="1200" b="1" kern="1200">
              <a:solidFill>
                <a:srgbClr val="5F5F4B"/>
              </a:solidFill>
              <a:effectLst/>
            </a:rPr>
            <a:t>post-traumatiqu</a:t>
          </a:r>
          <a:r>
            <a:rPr lang="fr-CA" sz="1000" b="1" kern="1200">
              <a:solidFill>
                <a:srgbClr val="5F5F4B"/>
              </a:solidFill>
            </a:rPr>
            <a:t>e</a:t>
          </a:r>
        </a:p>
      </dsp:txBody>
      <dsp:txXfrm>
        <a:off x="2140925" y="2093907"/>
        <a:ext cx="988511" cy="988511"/>
      </dsp:txXfrm>
    </dsp:sp>
    <dsp:sp modelId="{BA806C77-6AA3-495B-91AB-354E2D40EFC4}">
      <dsp:nvSpPr>
        <dsp:cNvPr id="0" name=""/>
        <dsp:cNvSpPr/>
      </dsp:nvSpPr>
      <dsp:spPr>
        <a:xfrm>
          <a:off x="2454974" y="597426"/>
          <a:ext cx="1397967" cy="1397967"/>
        </a:xfrm>
        <a:prstGeom prst="ellipse">
          <a:avLst/>
        </a:prstGeom>
        <a:solidFill>
          <a:schemeClr val="accent5">
            <a:alpha val="5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b="1" kern="1200" dirty="0">
              <a:solidFill>
                <a:srgbClr val="5F5F4B"/>
              </a:solidFill>
              <a:effectLst/>
            </a:rPr>
            <a:t>Anxiété </a:t>
          </a:r>
          <a:r>
            <a:rPr lang="fr-CA" sz="1200" b="1" kern="1200" dirty="0" smtClean="0">
              <a:solidFill>
                <a:srgbClr val="5F5F4B"/>
              </a:solidFill>
              <a:effectLst/>
            </a:rPr>
            <a:t>de performance    </a:t>
          </a:r>
          <a:endParaRPr lang="fr-CA" sz="1200" b="1" kern="1200" dirty="0">
            <a:solidFill>
              <a:srgbClr val="5F5F4B"/>
            </a:solidFill>
            <a:effectLst/>
          </a:endParaRPr>
        </a:p>
      </dsp:txBody>
      <dsp:txXfrm>
        <a:off x="2659702" y="802154"/>
        <a:ext cx="988511" cy="98851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latinLnBrk="0">
              <a:defRPr lang="fr-FR" sz="1200"/>
            </a:lvl1pPr>
          </a:lstStyle>
          <a:p>
            <a:endParaRPr lang="fr-FR"/>
          </a:p>
        </p:txBody>
      </p:sp>
      <p:sp>
        <p:nvSpPr>
          <p:cNvPr id="3" name="Date Placeholder 2"/>
          <p:cNvSpPr>
            <a:spLocks noGrp="1"/>
          </p:cNvSpPr>
          <p:nvPr>
            <p:ph type="dt" idx="1"/>
          </p:nvPr>
        </p:nvSpPr>
        <p:spPr>
          <a:xfrm>
            <a:off x="3970939" y="0"/>
            <a:ext cx="3037840" cy="464820"/>
          </a:xfrm>
          <a:prstGeom prst="rect">
            <a:avLst/>
          </a:prstGeom>
        </p:spPr>
        <p:txBody>
          <a:bodyPr vert="horz" lIns="93161" tIns="46580" rIns="93161" bIns="46580" rtlCol="0"/>
          <a:lstStyle>
            <a:lvl1pPr algn="r" latinLnBrk="0">
              <a:defRPr lang="fr-FR" sz="1200"/>
            </a:lvl1pPr>
          </a:lstStyle>
          <a:p>
            <a:fld id="{00F830A1-3891-4B82-A120-081866556DA0}" type="datetimeFigureOut">
              <a:rPr lang="fr-FR"/>
              <a:pPr/>
              <a:t>23/05/2017</a:t>
            </a:fld>
            <a:endParaRPr lang="fr-F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0" rIns="93161" bIns="46580" rtlCol="0" anchor="ctr"/>
          <a:lstStyle/>
          <a:p>
            <a:endParaRPr lang="fr-FR"/>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0" rIns="93161" bIns="4658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0" rIns="93161" bIns="46580"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1" tIns="46580" rIns="93161" bIns="46580" rtlCol="0" anchor="b"/>
          <a:lstStyle>
            <a:lvl1pPr algn="r" latinLnBrk="0">
              <a:defRPr lang="fr-FR" sz="1200"/>
            </a:lvl1pPr>
          </a:lstStyle>
          <a:p>
            <a:fld id="{58CC9574-A819-4FE4-99A7-1E27AD09ADC2}" type="slidenum">
              <a: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99CC00"/>
              </a:buClr>
              <a:defRPr/>
            </a:pPr>
            <a:endParaRPr lang="fr-CA" altLang="fr-FR" sz="1000" dirty="0">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58CC9574-A819-4FE4-99A7-1E27AD09ADC2}" type="slidenum">
              <a:rPr lang="fr-FR" smtClean="0"/>
              <a:pPr/>
              <a:t>1</a:t>
            </a:fld>
            <a:endParaRPr lang="fr-FR"/>
          </a:p>
        </p:txBody>
      </p:sp>
    </p:spTree>
    <p:extLst>
      <p:ext uri="{BB962C8B-B14F-4D97-AF65-F5344CB8AC3E}">
        <p14:creationId xmlns:p14="http://schemas.microsoft.com/office/powerpoint/2010/main" val="297198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10</a:t>
            </a:fld>
            <a:endParaRPr lang="fr-CA"/>
          </a:p>
        </p:txBody>
      </p:sp>
    </p:spTree>
    <p:extLst>
      <p:ext uri="{BB962C8B-B14F-4D97-AF65-F5344CB8AC3E}">
        <p14:creationId xmlns:p14="http://schemas.microsoft.com/office/powerpoint/2010/main" val="69824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90000"/>
              </a:lnSpc>
              <a:spcAft>
                <a:spcPts val="500"/>
              </a:spcAft>
              <a:buClr>
                <a:srgbClr val="99CC00"/>
              </a:buClr>
              <a:defRPr/>
            </a:pPr>
            <a:endParaRPr lang="fr-CA" altLang="fr-FR" sz="1000" dirty="0"/>
          </a:p>
          <a:p>
            <a:endParaRPr lang="fr-CA" sz="100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11</a:t>
            </a:fld>
            <a:endParaRPr lang="fr-CA"/>
          </a:p>
        </p:txBody>
      </p:sp>
    </p:spTree>
    <p:extLst>
      <p:ext uri="{BB962C8B-B14F-4D97-AF65-F5344CB8AC3E}">
        <p14:creationId xmlns:p14="http://schemas.microsoft.com/office/powerpoint/2010/main" val="360154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12</a:t>
            </a:fld>
            <a:endParaRPr lang="fr-CA"/>
          </a:p>
        </p:txBody>
      </p:sp>
    </p:spTree>
    <p:extLst>
      <p:ext uri="{BB962C8B-B14F-4D97-AF65-F5344CB8AC3E}">
        <p14:creationId xmlns:p14="http://schemas.microsoft.com/office/powerpoint/2010/main" val="349386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13</a:t>
            </a:fld>
            <a:endParaRPr lang="fr-CA"/>
          </a:p>
        </p:txBody>
      </p:sp>
    </p:spTree>
    <p:extLst>
      <p:ext uri="{BB962C8B-B14F-4D97-AF65-F5344CB8AC3E}">
        <p14:creationId xmlns:p14="http://schemas.microsoft.com/office/powerpoint/2010/main" val="3672122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14</a:t>
            </a:fld>
            <a:endParaRPr lang="fr-CA"/>
          </a:p>
        </p:txBody>
      </p:sp>
    </p:spTree>
    <p:extLst>
      <p:ext uri="{BB962C8B-B14F-4D97-AF65-F5344CB8AC3E}">
        <p14:creationId xmlns:p14="http://schemas.microsoft.com/office/powerpoint/2010/main" val="330865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10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15</a:t>
            </a:fld>
            <a:endParaRPr lang="fr-CA"/>
          </a:p>
        </p:txBody>
      </p:sp>
    </p:spTree>
    <p:extLst>
      <p:ext uri="{BB962C8B-B14F-4D97-AF65-F5344CB8AC3E}">
        <p14:creationId xmlns:p14="http://schemas.microsoft.com/office/powerpoint/2010/main" val="4205267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16</a:t>
            </a:fld>
            <a:endParaRPr lang="fr-CA"/>
          </a:p>
        </p:txBody>
      </p:sp>
    </p:spTree>
    <p:extLst>
      <p:ext uri="{BB962C8B-B14F-4D97-AF65-F5344CB8AC3E}">
        <p14:creationId xmlns:p14="http://schemas.microsoft.com/office/powerpoint/2010/main" val="1412072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17</a:t>
            </a:fld>
            <a:endParaRPr lang="fr-CA"/>
          </a:p>
        </p:txBody>
      </p:sp>
    </p:spTree>
    <p:extLst>
      <p:ext uri="{BB962C8B-B14F-4D97-AF65-F5344CB8AC3E}">
        <p14:creationId xmlns:p14="http://schemas.microsoft.com/office/powerpoint/2010/main" val="22472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18</a:t>
            </a:fld>
            <a:endParaRPr lang="fr-CA"/>
          </a:p>
        </p:txBody>
      </p:sp>
    </p:spTree>
    <p:extLst>
      <p:ext uri="{BB962C8B-B14F-4D97-AF65-F5344CB8AC3E}">
        <p14:creationId xmlns:p14="http://schemas.microsoft.com/office/powerpoint/2010/main" val="46025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19</a:t>
            </a:fld>
            <a:endParaRPr lang="fr-CA"/>
          </a:p>
        </p:txBody>
      </p:sp>
    </p:spTree>
    <p:extLst>
      <p:ext uri="{BB962C8B-B14F-4D97-AF65-F5344CB8AC3E}">
        <p14:creationId xmlns:p14="http://schemas.microsoft.com/office/powerpoint/2010/main" val="281097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607">
              <a:defRPr/>
            </a:pPr>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2</a:t>
            </a:fld>
            <a:endParaRPr lang="fr-CA"/>
          </a:p>
        </p:txBody>
      </p:sp>
    </p:spTree>
    <p:extLst>
      <p:ext uri="{BB962C8B-B14F-4D97-AF65-F5344CB8AC3E}">
        <p14:creationId xmlns:p14="http://schemas.microsoft.com/office/powerpoint/2010/main" val="1484109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xfrm>
            <a:off x="702663" y="4415791"/>
            <a:ext cx="5606697"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66" tIns="44533" rIns="89066" bIns="44533" numCol="1" anchor="t" anchorCtr="0" compatLnSpc="1">
            <a:prstTxWarp prst="textNoShape">
              <a:avLst/>
            </a:prstTxWarp>
          </a:bodyPr>
          <a:lstStyle/>
          <a:p>
            <a:pPr defTabSz="465803"/>
            <a:endParaRPr lang="fr-CA" altLang="fr-FR" dirty="0"/>
          </a:p>
        </p:txBody>
      </p:sp>
    </p:spTree>
    <p:extLst>
      <p:ext uri="{BB962C8B-B14F-4D97-AF65-F5344CB8AC3E}">
        <p14:creationId xmlns:p14="http://schemas.microsoft.com/office/powerpoint/2010/main" val="956059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xfrm>
            <a:off x="702663" y="4415791"/>
            <a:ext cx="5606697"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66" tIns="44533" rIns="89066" bIns="44533" numCol="1" anchor="t" anchorCtr="0" compatLnSpc="1">
            <a:prstTxWarp prst="textNoShape">
              <a:avLst/>
            </a:prstTxWarp>
          </a:bodyPr>
          <a:lstStyle/>
          <a:p>
            <a:pPr defTabSz="465803"/>
            <a:endParaRPr lang="fr-CA" altLang="fr-FR" dirty="0"/>
          </a:p>
          <a:p>
            <a:pPr defTabSz="465803"/>
            <a:endParaRPr lang="fr-CA" altLang="fr-FR" dirty="0"/>
          </a:p>
        </p:txBody>
      </p:sp>
    </p:spTree>
    <p:extLst>
      <p:ext uri="{BB962C8B-B14F-4D97-AF65-F5344CB8AC3E}">
        <p14:creationId xmlns:p14="http://schemas.microsoft.com/office/powerpoint/2010/main" val="3344642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0" dirty="0">
              <a:effectLst/>
            </a:endParaRPr>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22</a:t>
            </a:fld>
            <a:endParaRPr lang="fr-CA"/>
          </a:p>
        </p:txBody>
      </p:sp>
    </p:spTree>
    <p:extLst>
      <p:ext uri="{BB962C8B-B14F-4D97-AF65-F5344CB8AC3E}">
        <p14:creationId xmlns:p14="http://schemas.microsoft.com/office/powerpoint/2010/main" val="3131078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0" baseline="0" dirty="0" smtClean="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23</a:t>
            </a:fld>
            <a:endParaRPr lang="fr-CA"/>
          </a:p>
        </p:txBody>
      </p:sp>
    </p:spTree>
    <p:extLst>
      <p:ext uri="{BB962C8B-B14F-4D97-AF65-F5344CB8AC3E}">
        <p14:creationId xmlns:p14="http://schemas.microsoft.com/office/powerpoint/2010/main" val="12204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24</a:t>
            </a:fld>
            <a:endParaRPr lang="fr-CA"/>
          </a:p>
        </p:txBody>
      </p:sp>
    </p:spTree>
    <p:extLst>
      <p:ext uri="{BB962C8B-B14F-4D97-AF65-F5344CB8AC3E}">
        <p14:creationId xmlns:p14="http://schemas.microsoft.com/office/powerpoint/2010/main" val="1864070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25</a:t>
            </a:fld>
            <a:endParaRPr lang="fr-CA"/>
          </a:p>
        </p:txBody>
      </p:sp>
    </p:spTree>
    <p:extLst>
      <p:ext uri="{BB962C8B-B14F-4D97-AF65-F5344CB8AC3E}">
        <p14:creationId xmlns:p14="http://schemas.microsoft.com/office/powerpoint/2010/main" val="3380360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26</a:t>
            </a:fld>
            <a:endParaRPr lang="fr-CA"/>
          </a:p>
        </p:txBody>
      </p:sp>
    </p:spTree>
    <p:extLst>
      <p:ext uri="{BB962C8B-B14F-4D97-AF65-F5344CB8AC3E}">
        <p14:creationId xmlns:p14="http://schemas.microsoft.com/office/powerpoint/2010/main" val="1807973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27</a:t>
            </a:fld>
            <a:endParaRPr lang="fr-CA"/>
          </a:p>
        </p:txBody>
      </p:sp>
    </p:spTree>
    <p:extLst>
      <p:ext uri="{BB962C8B-B14F-4D97-AF65-F5344CB8AC3E}">
        <p14:creationId xmlns:p14="http://schemas.microsoft.com/office/powerpoint/2010/main" val="1454781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28</a:t>
            </a:fld>
            <a:endParaRPr lang="fr-CA"/>
          </a:p>
        </p:txBody>
      </p:sp>
    </p:spTree>
    <p:extLst>
      <p:ext uri="{BB962C8B-B14F-4D97-AF65-F5344CB8AC3E}">
        <p14:creationId xmlns:p14="http://schemas.microsoft.com/office/powerpoint/2010/main" val="3105442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29</a:t>
            </a:fld>
            <a:endParaRPr lang="fr-CA"/>
          </a:p>
        </p:txBody>
      </p:sp>
    </p:spTree>
    <p:extLst>
      <p:ext uri="{BB962C8B-B14F-4D97-AF65-F5344CB8AC3E}">
        <p14:creationId xmlns:p14="http://schemas.microsoft.com/office/powerpoint/2010/main" val="164762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a:t>
            </a:fld>
            <a:endParaRPr lang="fr-CA"/>
          </a:p>
        </p:txBody>
      </p:sp>
    </p:spTree>
    <p:extLst>
      <p:ext uri="{BB962C8B-B14F-4D97-AF65-F5344CB8AC3E}">
        <p14:creationId xmlns:p14="http://schemas.microsoft.com/office/powerpoint/2010/main" val="2012970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30</a:t>
            </a:fld>
            <a:endParaRPr lang="fr-CA"/>
          </a:p>
        </p:txBody>
      </p:sp>
    </p:spTree>
    <p:extLst>
      <p:ext uri="{BB962C8B-B14F-4D97-AF65-F5344CB8AC3E}">
        <p14:creationId xmlns:p14="http://schemas.microsoft.com/office/powerpoint/2010/main" val="2675182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0" dirty="0"/>
          </a:p>
        </p:txBody>
      </p:sp>
      <p:sp>
        <p:nvSpPr>
          <p:cNvPr id="4" name="Espace réservé du numéro de diapositive 3"/>
          <p:cNvSpPr>
            <a:spLocks noGrp="1"/>
          </p:cNvSpPr>
          <p:nvPr>
            <p:ph type="sldNum" sz="quarter" idx="10"/>
          </p:nvPr>
        </p:nvSpPr>
        <p:spPr/>
        <p:txBody>
          <a:bodyPr/>
          <a:lstStyle/>
          <a:p>
            <a:fld id="{6FC9F8CB-CEE6-4B24-B83A-00D211CB32B8}" type="slidenum">
              <a:rPr lang="fr-CA" smtClean="0"/>
              <a:t>31</a:t>
            </a:fld>
            <a:endParaRPr lang="fr-CA"/>
          </a:p>
        </p:txBody>
      </p:sp>
    </p:spTree>
    <p:extLst>
      <p:ext uri="{BB962C8B-B14F-4D97-AF65-F5344CB8AC3E}">
        <p14:creationId xmlns:p14="http://schemas.microsoft.com/office/powerpoint/2010/main" val="3526557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dirty="0" smtClean="0"/>
          </a:p>
          <a:p>
            <a:endParaRPr lang="fr-CA" b="1"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32</a:t>
            </a:fld>
            <a:endParaRPr lang="fr-CA"/>
          </a:p>
        </p:txBody>
      </p:sp>
    </p:spTree>
    <p:extLst>
      <p:ext uri="{BB962C8B-B14F-4D97-AF65-F5344CB8AC3E}">
        <p14:creationId xmlns:p14="http://schemas.microsoft.com/office/powerpoint/2010/main" val="886955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33</a:t>
            </a:fld>
            <a:endParaRPr lang="fr-CA"/>
          </a:p>
        </p:txBody>
      </p:sp>
    </p:spTree>
    <p:extLst>
      <p:ext uri="{BB962C8B-B14F-4D97-AF65-F5344CB8AC3E}">
        <p14:creationId xmlns:p14="http://schemas.microsoft.com/office/powerpoint/2010/main" val="3811994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34</a:t>
            </a:fld>
            <a:endParaRPr lang="fr-CA"/>
          </a:p>
        </p:txBody>
      </p:sp>
    </p:spTree>
    <p:extLst>
      <p:ext uri="{BB962C8B-B14F-4D97-AF65-F5344CB8AC3E}">
        <p14:creationId xmlns:p14="http://schemas.microsoft.com/office/powerpoint/2010/main" val="1492925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25" indent="-171425">
              <a:buFont typeface="Arial" panose="020B0604020202020204" pitchFamily="34" charset="0"/>
              <a:buChar char="•"/>
            </a:pPr>
            <a:endParaRPr lang="fr-CA" b="1"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35</a:t>
            </a:fld>
            <a:endParaRPr lang="fr-CA"/>
          </a:p>
        </p:txBody>
      </p:sp>
    </p:spTree>
    <p:extLst>
      <p:ext uri="{BB962C8B-B14F-4D97-AF65-F5344CB8AC3E}">
        <p14:creationId xmlns:p14="http://schemas.microsoft.com/office/powerpoint/2010/main" val="4002670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36</a:t>
            </a:fld>
            <a:endParaRPr lang="fr-CA"/>
          </a:p>
        </p:txBody>
      </p:sp>
    </p:spTree>
    <p:extLst>
      <p:ext uri="{BB962C8B-B14F-4D97-AF65-F5344CB8AC3E}">
        <p14:creationId xmlns:p14="http://schemas.microsoft.com/office/powerpoint/2010/main" val="1835342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37</a:t>
            </a:fld>
            <a:endParaRPr lang="fr-CA"/>
          </a:p>
        </p:txBody>
      </p:sp>
    </p:spTree>
    <p:extLst>
      <p:ext uri="{BB962C8B-B14F-4D97-AF65-F5344CB8AC3E}">
        <p14:creationId xmlns:p14="http://schemas.microsoft.com/office/powerpoint/2010/main" val="360039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10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38</a:t>
            </a:fld>
            <a:endParaRPr lang="fr-CA"/>
          </a:p>
        </p:txBody>
      </p:sp>
    </p:spTree>
    <p:extLst>
      <p:ext uri="{BB962C8B-B14F-4D97-AF65-F5344CB8AC3E}">
        <p14:creationId xmlns:p14="http://schemas.microsoft.com/office/powerpoint/2010/main" val="190465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39</a:t>
            </a:fld>
            <a:endParaRPr lang="fr-CA"/>
          </a:p>
        </p:txBody>
      </p:sp>
    </p:spTree>
    <p:extLst>
      <p:ext uri="{BB962C8B-B14F-4D97-AF65-F5344CB8AC3E}">
        <p14:creationId xmlns:p14="http://schemas.microsoft.com/office/powerpoint/2010/main" val="285605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4</a:t>
            </a:fld>
            <a:endParaRPr lang="fr-CA"/>
          </a:p>
        </p:txBody>
      </p:sp>
    </p:spTree>
    <p:extLst>
      <p:ext uri="{BB962C8B-B14F-4D97-AF65-F5344CB8AC3E}">
        <p14:creationId xmlns:p14="http://schemas.microsoft.com/office/powerpoint/2010/main" val="384288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40</a:t>
            </a:fld>
            <a:endParaRPr lang="fr-CA"/>
          </a:p>
        </p:txBody>
      </p:sp>
    </p:spTree>
    <p:extLst>
      <p:ext uri="{BB962C8B-B14F-4D97-AF65-F5344CB8AC3E}">
        <p14:creationId xmlns:p14="http://schemas.microsoft.com/office/powerpoint/2010/main" val="2388360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41</a:t>
            </a:fld>
            <a:endParaRPr lang="fr-CA"/>
          </a:p>
        </p:txBody>
      </p:sp>
    </p:spTree>
    <p:extLst>
      <p:ext uri="{BB962C8B-B14F-4D97-AF65-F5344CB8AC3E}">
        <p14:creationId xmlns:p14="http://schemas.microsoft.com/office/powerpoint/2010/main" val="1779819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0" dirty="0">
              <a:effectLst/>
            </a:endParaRPr>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42</a:t>
            </a:fld>
            <a:endParaRPr lang="fr-CA"/>
          </a:p>
        </p:txBody>
      </p:sp>
    </p:spTree>
    <p:extLst>
      <p:ext uri="{BB962C8B-B14F-4D97-AF65-F5344CB8AC3E}">
        <p14:creationId xmlns:p14="http://schemas.microsoft.com/office/powerpoint/2010/main" val="1853578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43</a:t>
            </a:fld>
            <a:endParaRPr lang="fr-CA"/>
          </a:p>
        </p:txBody>
      </p:sp>
    </p:spTree>
    <p:extLst>
      <p:ext uri="{BB962C8B-B14F-4D97-AF65-F5344CB8AC3E}">
        <p14:creationId xmlns:p14="http://schemas.microsoft.com/office/powerpoint/2010/main" val="3541164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44</a:t>
            </a:fld>
            <a:endParaRPr lang="fr-CA"/>
          </a:p>
        </p:txBody>
      </p:sp>
    </p:spTree>
    <p:extLst>
      <p:ext uri="{BB962C8B-B14F-4D97-AF65-F5344CB8AC3E}">
        <p14:creationId xmlns:p14="http://schemas.microsoft.com/office/powerpoint/2010/main" val="3883754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45</a:t>
            </a:fld>
            <a:endParaRPr lang="fr-CA"/>
          </a:p>
        </p:txBody>
      </p:sp>
    </p:spTree>
    <p:extLst>
      <p:ext uri="{BB962C8B-B14F-4D97-AF65-F5344CB8AC3E}">
        <p14:creationId xmlns:p14="http://schemas.microsoft.com/office/powerpoint/2010/main" val="314121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46</a:t>
            </a:fld>
            <a:endParaRPr lang="fr-CA"/>
          </a:p>
        </p:txBody>
      </p:sp>
    </p:spTree>
    <p:extLst>
      <p:ext uri="{BB962C8B-B14F-4D97-AF65-F5344CB8AC3E}">
        <p14:creationId xmlns:p14="http://schemas.microsoft.com/office/powerpoint/2010/main" val="117885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5</a:t>
            </a:fld>
            <a:endParaRPr lang="fr-CA"/>
          </a:p>
        </p:txBody>
      </p:sp>
    </p:spTree>
    <p:extLst>
      <p:ext uri="{BB962C8B-B14F-4D97-AF65-F5344CB8AC3E}">
        <p14:creationId xmlns:p14="http://schemas.microsoft.com/office/powerpoint/2010/main" val="418359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6</a:t>
            </a:fld>
            <a:endParaRPr lang="fr-CA"/>
          </a:p>
        </p:txBody>
      </p:sp>
    </p:spTree>
    <p:extLst>
      <p:ext uri="{BB962C8B-B14F-4D97-AF65-F5344CB8AC3E}">
        <p14:creationId xmlns:p14="http://schemas.microsoft.com/office/powerpoint/2010/main" val="196144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10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7</a:t>
            </a:fld>
            <a:endParaRPr lang="fr-CA"/>
          </a:p>
        </p:txBody>
      </p:sp>
    </p:spTree>
    <p:extLst>
      <p:ext uri="{BB962C8B-B14F-4D97-AF65-F5344CB8AC3E}">
        <p14:creationId xmlns:p14="http://schemas.microsoft.com/office/powerpoint/2010/main" val="61420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10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8</a:t>
            </a:fld>
            <a:endParaRPr lang="fr-CA"/>
          </a:p>
        </p:txBody>
      </p:sp>
    </p:spTree>
    <p:extLst>
      <p:ext uri="{BB962C8B-B14F-4D97-AF65-F5344CB8AC3E}">
        <p14:creationId xmlns:p14="http://schemas.microsoft.com/office/powerpoint/2010/main" val="213133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100" dirty="0"/>
          </a:p>
        </p:txBody>
      </p:sp>
      <p:sp>
        <p:nvSpPr>
          <p:cNvPr id="4" name="Espace réservé du numéro de diapositive 3"/>
          <p:cNvSpPr>
            <a:spLocks noGrp="1"/>
          </p:cNvSpPr>
          <p:nvPr>
            <p:ph type="sldNum" sz="quarter" idx="10"/>
          </p:nvPr>
        </p:nvSpPr>
        <p:spPr/>
        <p:txBody>
          <a:bodyPr/>
          <a:lstStyle/>
          <a:p>
            <a:fld id="{58CC9574-A819-4FE4-99A7-1E27AD09ADC2}" type="slidenum">
              <a:rPr lang="fr-CA" smtClean="0"/>
              <a:pPr/>
              <a:t>9</a:t>
            </a:fld>
            <a:endParaRPr lang="fr-CA"/>
          </a:p>
        </p:txBody>
      </p:sp>
    </p:spTree>
    <p:extLst>
      <p:ext uri="{BB962C8B-B14F-4D97-AF65-F5344CB8AC3E}">
        <p14:creationId xmlns:p14="http://schemas.microsoft.com/office/powerpoint/2010/main" val="776234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lang="fr-FR"/>
              <a:pPr/>
              <a:t>23/05/2017</a:t>
            </a:fld>
            <a:endParaRPr kumimoji="0" lang="fr-FR"/>
          </a:p>
        </p:txBody>
      </p:sp>
      <p:sp>
        <p:nvSpPr>
          <p:cNvPr id="5" name="Footer Placeholder 4"/>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pPr/>
              <a:t>‹N°›</a:t>
            </a:fld>
            <a:endParaRPr kumimoji="0" lang="fr-F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kumimoji="0" lang="fr-FR"/>
              <a:t>Modifiez le style des sous-titres du masque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fr-FR"/>
              <a:t>Modifiez le style du titre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lang="fr-FR"/>
              <a:pPr/>
              <a:t>23/05/2017</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pPr/>
              <a:t>‹N°›</a:t>
            </a:fld>
            <a:endParaRPr kumimoji="0" lang="fr-F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fr-FR"/>
            </a:lvl1pPr>
          </a:lstStyle>
          <a:p>
            <a:pPr eaLnBrk="1" latinLnBrk="0" hangingPunct="1"/>
            <a:r>
              <a:rPr lang="fr-FR"/>
              <a:t>Modifiez le style du titre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fr-FR"/>
              <a:pPr/>
              <a:t>23/05/2017</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rPr/>
              <a:pPr/>
              <a:t>‹N°›</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avec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lang="fr-FR"/>
              <a:pPr/>
              <a:t>23/05/2017</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pPr/>
              <a:t>‹N°›</a:t>
            </a:fld>
            <a:endParaRPr kumimoji="0" lang="fr-F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pPr eaLnBrk="1" latinLnBrk="0" hangingPunct="1"/>
            <a:r>
              <a:rPr lang="fr-FR"/>
              <a:t>Modifiez le style du titre</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kumimoji="0" lang="fr-FR"/>
              <a:t>Modifiez le style des sous-titres du masque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fr-FR" sz="2000" b="1"/>
            </a:lvl1pPr>
          </a:lstStyle>
          <a:p>
            <a:pPr eaLnBrk="1" latinLnBrk="0" hangingPunct="1"/>
            <a:r>
              <a:rPr lang="fr-FR"/>
              <a:t>Modifiez le style du titre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fr-FR" sz="2800">
                <a:solidFill>
                  <a:schemeClr val="bg1"/>
                </a:solidFill>
              </a:defRPr>
            </a:lvl1pPr>
            <a:lvl2pPr eaLnBrk="1" latinLnBrk="0" hangingPunct="1">
              <a:defRPr kumimoji="0" lang="fr-FR" sz="2800">
                <a:solidFill>
                  <a:schemeClr val="bg1"/>
                </a:solidFill>
              </a:defRPr>
            </a:lvl2pPr>
            <a:lvl3pPr eaLnBrk="1" latinLnBrk="0" hangingPunct="1">
              <a:defRPr kumimoji="0" lang="fr-FR" sz="2400">
                <a:solidFill>
                  <a:schemeClr val="bg1"/>
                </a:solidFill>
              </a:defRPr>
            </a:lvl3pPr>
            <a:lvl4pPr eaLnBrk="1" latinLnBrk="0" hangingPunct="1">
              <a:defRPr kumimoji="0" lang="fr-FR" sz="2000">
                <a:solidFill>
                  <a:schemeClr val="bg1"/>
                </a:solidFill>
              </a:defRPr>
            </a:lvl4pPr>
            <a:lvl5pPr eaLnBrk="1" latinLnBrk="0" hangingPunct="1">
              <a:defRPr kumimoji="0" lang="fr-FR" sz="2000">
                <a:solidFill>
                  <a:schemeClr val="bg1"/>
                </a:solidFill>
              </a:defRPr>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fr-FR" sz="1400">
                <a:solidFill>
                  <a:schemeClr val="tx1">
                    <a:lumMod val="75000"/>
                    <a:lumOff val="25000"/>
                  </a:schemeClr>
                </a:solidFill>
              </a:defRPr>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a:t>Modifiez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lang="fr-FR"/>
              <a:pPr/>
              <a:t>23/05/2017</a:t>
            </a:fld>
            <a:endParaRPr kumimoji="0" lang="fr-F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pPr/>
              <a:t>‹N°›</a:t>
            </a:fld>
            <a:endParaRPr kumimoji="0"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édia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lang="fr-FR"/>
              <a:pPr/>
              <a:t>23/05/2017</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pPr/>
              <a:t>‹N°›</a:t>
            </a:fld>
            <a:endParaRPr kumimoji="0" lang="fr-F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a:t>Modifiez le style du titre</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fr-FR"/>
            </a:lvl1pPr>
          </a:lstStyle>
          <a:p>
            <a:pPr eaLnBrk="1" latinLnBrk="0" hangingPunct="1"/>
            <a:r>
              <a:rPr lang="fr-FR"/>
              <a:t>Cliquez sur l'icône pour ajouter l'élément multimédia</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fr-FR" sz="2400">
                <a:solidFill>
                  <a:schemeClr val="bg1"/>
                </a:solidFill>
              </a:defRPr>
            </a:lvl1pPr>
          </a:lstStyle>
          <a:p>
            <a:pPr lvl="0" eaLnBrk="1" latinLnBrk="0" hangingPunct="1"/>
            <a:r>
              <a:rPr lang="fr-FR"/>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a:t>Modifiez le style du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a:t>Cliquez sur l'icône pour ajouter une image</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a:t>Modifiez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lang="fr-FR"/>
              <a:pPr/>
              <a:t>23/05/2017</a:t>
            </a:fld>
            <a:endParaRPr kumimoji="0" lang="fr-F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pPr/>
              <a:t>‹N°›</a:t>
            </a:fld>
            <a:endParaRPr kumimoji="0"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p>
            <a:fld id="{A258050E-B668-4FA7-85AD-C750C80A6E9B}" type="datetimeFigureOut">
              <a:rPr lang="fr-FR"/>
              <a:pPr/>
              <a:t>23/05/2017</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240D5ECE-8B49-45CD-BE81-EF81920D1969}" type="slidenum">
              <a:rPr/>
              <a:pPr/>
              <a:t>‹N°›</a:t>
            </a:fld>
            <a:endParaRPr kumimoji="0" lang="fr-F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kumimoji="0" lang="fr-FR"/>
              <a:t>    Modifiez le style du titre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fr-FR"/>
              <a:t>Modifiez le style du titre</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A258050E-B668-4FA7-85AD-C750C80A6E9B}" type="datetimeFigureOut">
              <a:rPr lang="fr-FR"/>
              <a:pPr/>
              <a:t>23/05/2017</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pPr/>
              <a:t>‹N°›</a:t>
            </a:fld>
            <a:endParaRPr kumimoji="0"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3BB19C-7B7C-46A5-8806-8B583A56EB45}" type="datetime1">
              <a:rPr lang="en-US"/>
              <a:pPr>
                <a:defRPr/>
              </a:pPr>
              <a:t>5/23/2017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pPr>
              <a:defRPr/>
            </a:pPr>
            <a:fld id="{92D1E21A-9A55-4DC0-A5DC-1A02B6AE1D1E}" type="slidenum">
              <a:rPr lang="en-US" altLang="fr-FR"/>
              <a:pPr>
                <a:defRPr/>
              </a:pPr>
              <a:t>‹N°›</a:t>
            </a:fld>
            <a:endParaRPr lang="en-US" altLang="fr-FR"/>
          </a:p>
        </p:txBody>
      </p:sp>
    </p:spTree>
    <p:extLst>
      <p:ext uri="{BB962C8B-B14F-4D97-AF65-F5344CB8AC3E}">
        <p14:creationId xmlns:p14="http://schemas.microsoft.com/office/powerpoint/2010/main" val="379090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fr-FR" sz="3000" b="1" cap="all"/>
            </a:lvl1pPr>
          </a:lstStyle>
          <a:p>
            <a:pPr eaLnBrk="1" latinLnBrk="0" hangingPunct="1"/>
            <a:r>
              <a:rPr lang="fr-FR"/>
              <a:t>Modifiez le style du titre</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fr-FR" sz="1800">
                <a:solidFill>
                  <a:schemeClr val="tx1">
                    <a:lumMod val="65000"/>
                    <a:lumOff val="35000"/>
                  </a:schemeClr>
                </a:solidFill>
              </a:defRPr>
            </a:lvl1pPr>
            <a:lvl2pPr marL="457200" indent="0" eaLnBrk="1" latinLnBrk="0" hangingPunct="1">
              <a:buNone/>
              <a:defRPr kumimoji="0" lang="fr-FR" sz="1800">
                <a:solidFill>
                  <a:schemeClr val="tx1">
                    <a:tint val="75000"/>
                  </a:schemeClr>
                </a:solidFill>
              </a:defRPr>
            </a:lvl2pPr>
            <a:lvl3pPr marL="914400" indent="0" eaLnBrk="1" latinLnBrk="0" hangingPunct="1">
              <a:buNone/>
              <a:defRPr kumimoji="0" lang="fr-FR" sz="1600">
                <a:solidFill>
                  <a:schemeClr val="tx1">
                    <a:tint val="75000"/>
                  </a:schemeClr>
                </a:solidFill>
              </a:defRPr>
            </a:lvl3pPr>
            <a:lvl4pPr marL="1371600" indent="0" eaLnBrk="1" latinLnBrk="0" hangingPunct="1">
              <a:buNone/>
              <a:defRPr kumimoji="0" lang="fr-FR" sz="1400">
                <a:solidFill>
                  <a:schemeClr val="tx1">
                    <a:tint val="75000"/>
                  </a:schemeClr>
                </a:solidFill>
              </a:defRPr>
            </a:lvl4pPr>
            <a:lvl5pPr marL="1828800" indent="0" eaLnBrk="1" latinLnBrk="0" hangingPunct="1">
              <a:buNone/>
              <a:defRPr kumimoji="0" lang="fr-FR" sz="1400">
                <a:solidFill>
                  <a:schemeClr val="tx1">
                    <a:tint val="75000"/>
                  </a:schemeClr>
                </a:solidFill>
              </a:defRPr>
            </a:lvl5pPr>
            <a:lvl6pPr marL="2286000" indent="0" eaLnBrk="1" latinLnBrk="0" hangingPunct="1">
              <a:buNone/>
              <a:defRPr kumimoji="0" lang="fr-FR" sz="1400">
                <a:solidFill>
                  <a:schemeClr val="tx1">
                    <a:tint val="75000"/>
                  </a:schemeClr>
                </a:solidFill>
              </a:defRPr>
            </a:lvl6pPr>
            <a:lvl7pPr marL="2743200" indent="0" eaLnBrk="1" latinLnBrk="0" hangingPunct="1">
              <a:buNone/>
              <a:defRPr kumimoji="0" lang="fr-FR" sz="1400">
                <a:solidFill>
                  <a:schemeClr val="tx1">
                    <a:tint val="75000"/>
                  </a:schemeClr>
                </a:solidFill>
              </a:defRPr>
            </a:lvl7pPr>
            <a:lvl8pPr marL="3200400" indent="0" eaLnBrk="1" latinLnBrk="0" hangingPunct="1">
              <a:buNone/>
              <a:defRPr kumimoji="0" lang="fr-FR" sz="1400">
                <a:solidFill>
                  <a:schemeClr val="tx1">
                    <a:tint val="75000"/>
                  </a:schemeClr>
                </a:solidFill>
              </a:defRPr>
            </a:lvl8pPr>
            <a:lvl9pPr marL="3657600" indent="0" eaLnBrk="1" latinLnBrk="0" hangingPunct="1">
              <a:buNone/>
              <a:defRPr kumimoji="0" lang="fr-FR" sz="1400">
                <a:solidFill>
                  <a:schemeClr val="tx1">
                    <a:tint val="75000"/>
                  </a:schemeClr>
                </a:solidFill>
              </a:defRPr>
            </a:lvl9pPr>
          </a:lstStyle>
          <a:p>
            <a:pPr lvl="0" eaLnBrk="1" latinLnBrk="0" hangingPunct="1"/>
            <a:r>
              <a:rPr lang="fr-FR"/>
              <a:t>Modifiez les styles du texte du masque</a:t>
            </a: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kumimoji="0" lang="fr-F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pPr/>
              <a:t>‹N°›</a:t>
            </a:fld>
            <a:endParaRPr kumimoji="0" lang="fr-F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fr-FR" sz="3000" b="0">
                <a:solidFill>
                  <a:schemeClr val="tx1">
                    <a:lumMod val="85000"/>
                    <a:lumOff val="15000"/>
                  </a:schemeClr>
                </a:solidFill>
              </a:defRPr>
            </a:lvl1pPr>
          </a:lstStyle>
          <a:p>
            <a:pPr eaLnBrk="1" latinLnBrk="0" hangingPunct="1"/>
            <a:r>
              <a:rPr lang="fr-FR"/>
              <a:t>Modifiez le style du titre</a:t>
            </a:r>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A258050E-B668-4FA7-85AD-C750C80A6E9B}" type="datetimeFigureOut">
              <a:rPr lang="fr-FR"/>
              <a:pPr/>
              <a:t>23/05/2017</a:t>
            </a:fld>
            <a:endParaRPr kumimoji="0" lang="fr-F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kumimoji="0" lang="fr-F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pPr/>
              <a:t>‹N°›</a:t>
            </a:fld>
            <a:endParaRPr kumimoji="0"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fr-FR" sz="3000" b="0">
                <a:solidFill>
                  <a:schemeClr val="tx1">
                    <a:lumMod val="85000"/>
                    <a:lumOff val="15000"/>
                  </a:schemeClr>
                </a:solidFill>
              </a:defRPr>
            </a:lvl1pPr>
          </a:lstStyle>
          <a:p>
            <a:pPr eaLnBrk="1" latinLnBrk="0" hangingPunct="1"/>
            <a:r>
              <a:rPr lang="fr-FR"/>
              <a:t>Modifiez le style du titre</a:t>
            </a:r>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A258050E-B668-4FA7-85AD-C750C80A6E9B}" type="datetimeFigureOut">
              <a:rPr lang="fr-FR"/>
              <a:pPr/>
              <a:t>23/05/2017</a:t>
            </a:fld>
            <a:endParaRPr kumimoji="0" lang="fr-F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kumimoji="0" lang="fr-F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pPr/>
              <a:t>‹N°›</a:t>
            </a:fld>
            <a:endParaRPr kumimoji="0"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fr-FR" sz="3000" b="0">
                <a:solidFill>
                  <a:schemeClr val="tx1">
                    <a:lumMod val="85000"/>
                    <a:lumOff val="15000"/>
                  </a:schemeClr>
                </a:solidFill>
              </a:defRPr>
            </a:lvl1pPr>
          </a:lstStyle>
          <a:p>
            <a:pPr eaLnBrk="1" latinLnBrk="0" hangingPunct="1"/>
            <a:r>
              <a:rPr lang="fr-FR"/>
              <a:t>Modifiez le style du titre</a:t>
            </a:r>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A258050E-B668-4FA7-85AD-C750C80A6E9B}" type="datetimeFigureOut">
              <a:rPr lang="fr-FR"/>
              <a:pPr/>
              <a:t>23/05/2017</a:t>
            </a:fld>
            <a:endParaRPr kumimoji="0" lang="fr-F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kumimoji="0" lang="fr-F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pPr/>
              <a:t>‹N°›</a:t>
            </a:fld>
            <a:endParaRPr kumimoji="0"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a:t>Modifiez le style du titre</a:t>
            </a:r>
            <a:endParaRPr/>
          </a:p>
        </p:txBody>
      </p:sp>
      <p:sp>
        <p:nvSpPr>
          <p:cNvPr id="3" name="Date Placeholder 2"/>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A258050E-B668-4FA7-85AD-C750C80A6E9B}" type="datetimeFigureOut">
              <a:rPr lang="fr-FR"/>
              <a:pPr/>
              <a:t>23/05/2017</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pPr/>
              <a:t>‹N°›</a:t>
            </a:fld>
            <a:endParaRPr kumimoji="0" lang="fr-F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Deux conten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fr-FR" sz="2800">
                <a:solidFill>
                  <a:schemeClr val="bg1"/>
                </a:solidFill>
              </a:defRPr>
            </a:lvl1pPr>
          </a:lstStyle>
          <a:p>
            <a:pPr eaLnBrk="1" latinLnBrk="0" hangingPunct="1"/>
            <a:r>
              <a:rPr lang="fr-FR"/>
              <a:t>Modifiez le style du titre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5" name="Date Placeholder 4"/>
          <p:cNvSpPr>
            <a:spLocks noGrp="1"/>
          </p:cNvSpPr>
          <p:nvPr>
            <p:ph type="dt" sz="half" idx="10"/>
          </p:nvPr>
        </p:nvSpPr>
        <p:spPr/>
        <p:txBody>
          <a:bodyPr/>
          <a:lstStyle/>
          <a:p>
            <a:fld id="{A258050E-B668-4FA7-85AD-C750C80A6E9B}" type="datetimeFigureOut">
              <a:rPr lang="fr-FR"/>
              <a:pPr/>
              <a:t>23/05/2017</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240D5ECE-8B49-45CD-BE81-EF81920D1969}" type="slidenum">
              <a:rPr/>
              <a:pPr/>
              <a:t>‹N°›</a:t>
            </a:fld>
            <a:endParaRPr kumimoji="0"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lang="fr-FR"/>
              <a:pPr/>
              <a:t>23/05/2017</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pPr/>
              <a:t>‹N°›</a:t>
            </a:fld>
            <a:endParaRPr kumimoji="0" lang="fr-F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fr-FR"/>
            </a:lvl1pPr>
          </a:lstStyle>
          <a:p>
            <a:pPr eaLnBrk="1" latinLnBrk="0" hangingPunct="1"/>
            <a:r>
              <a:rPr lang="fr-FR"/>
              <a:t>Modifiez le style du titre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2_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lang="fr-FR"/>
              <a:pPr/>
              <a:t>23/05/2017</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pPr/>
              <a:t>‹N°›</a:t>
            </a:fld>
            <a:endParaRPr kumimoji="0" lang="fr-F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fr-FR"/>
            </a:lvl1pPr>
          </a:lstStyle>
          <a:p>
            <a:pPr eaLnBrk="1" latinLnBrk="0" hangingPunct="1"/>
            <a:r>
              <a:rPr lang="fr-FR"/>
              <a:t>Modifiez le style du titre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0"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fr-FR"/>
              <a:t>Modifiez le style du titre</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A258050E-B668-4FA7-85AD-C750C80A6E9B}" type="datetimeFigureOut">
              <a:rPr lang="fr-FR"/>
              <a:pPr/>
              <a:t>23/05/2017</a:t>
            </a:fld>
            <a:endParaRPr kumimoji="0"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kumimoji="0"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240D5ECE-8B49-45CD-BE81-EF81920D1969}" type="slidenum">
              <a:rPr/>
              <a:pPr/>
              <a:t>‹N°›</a:t>
            </a:fld>
            <a:endParaRPr kumimoji="0"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8" r:id="rId4"/>
    <p:sldLayoutId id="2147483680" r:id="rId5"/>
    <p:sldLayoutId id="2147483661" r:id="rId6"/>
    <p:sldLayoutId id="2147483652" r:id="rId7"/>
    <p:sldLayoutId id="2147483682" r:id="rId8"/>
    <p:sldLayoutId id="2147483679" r:id="rId9"/>
    <p:sldLayoutId id="2147483681" r:id="rId10"/>
    <p:sldLayoutId id="2147483655" r:id="rId11"/>
    <p:sldLayoutId id="2147483687" r:id="rId12"/>
    <p:sldLayoutId id="2147483656" r:id="rId13"/>
    <p:sldLayoutId id="2147483676" r:id="rId14"/>
    <p:sldLayoutId id="2147483657" r:id="rId15"/>
    <p:sldLayoutId id="2147483658" r:id="rId16"/>
    <p:sldLayoutId id="2147483659" r:id="rId17"/>
    <p:sldLayoutId id="2147483677" r:id="rId18"/>
  </p:sldLayoutIdLst>
  <p:txStyles>
    <p:titleStyle>
      <a:lvl1pPr algn="ctr"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4.pn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35.png"/><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6.jpeg"/><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70.xml"/><Relationship Id="rId7" Type="http://schemas.openxmlformats.org/officeDocument/2006/relationships/image" Target="../media/image37.jp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3.xml"/><Relationship Id="rId5" Type="http://schemas.openxmlformats.org/officeDocument/2006/relationships/slideLayout" Target="../slideLayouts/slideLayout5.xml"/><Relationship Id="rId4" Type="http://schemas.openxmlformats.org/officeDocument/2006/relationships/tags" Target="../tags/tag71.xml"/></Relationships>
</file>

<file path=ppt/slides/_rels/slide14.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3" Type="http://schemas.openxmlformats.org/officeDocument/2006/relationships/tags" Target="../tags/tag74.xml"/><Relationship Id="rId21" Type="http://schemas.openxmlformats.org/officeDocument/2006/relationships/tags" Target="../tags/tag92.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notesSlide" Target="../notesSlides/notesSlide14.xml"/><Relationship Id="rId10" Type="http://schemas.openxmlformats.org/officeDocument/2006/relationships/tags" Target="../tags/tag81.xml"/><Relationship Id="rId19" Type="http://schemas.openxmlformats.org/officeDocument/2006/relationships/tags" Target="../tags/tag90.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16.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9.jpeg"/><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40.jpeg"/><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1.png"/><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42.jpeg"/><Relationship Id="rId5" Type="http://schemas.openxmlformats.org/officeDocument/2006/relationships/notesSlide" Target="../notesSlides/notesSlide19.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7.xml"/><Relationship Id="rId7"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43.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0.xml"/><Relationship Id="rId5" Type="http://schemas.openxmlformats.org/officeDocument/2006/relationships/slideLayout" Target="../slideLayouts/slideLayout18.xml"/><Relationship Id="rId4" Type="http://schemas.openxmlformats.org/officeDocument/2006/relationships/tags" Target="../tags/tag109.xml"/></Relationships>
</file>

<file path=ppt/slides/_rels/slide2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4.emf"/><Relationship Id="rId5" Type="http://schemas.openxmlformats.org/officeDocument/2006/relationships/notesSlide" Target="../notesSlides/notesSlide21.xml"/><Relationship Id="rId4"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45.emf"/><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tags" Target="../tags/tag116.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19.xml"/><Relationship Id="rId7" Type="http://schemas.openxmlformats.org/officeDocument/2006/relationships/image" Target="../media/image46.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24.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notesSlide" Target="../notesSlides/notesSlide24.xml"/><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48.jpg"/><Relationship Id="rId5" Type="http://schemas.openxmlformats.org/officeDocument/2006/relationships/notesSlide" Target="../notesSlides/notesSlide25.xml"/><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49.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0.xml"/><Relationship Id="rId7" Type="http://schemas.openxmlformats.org/officeDocument/2006/relationships/diagramQuickStyle" Target="../diagrams/quickStyle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7.xml"/><Relationship Id="rId9" Type="http://schemas.microsoft.com/office/2007/relationships/diagramDrawing" Target="../diagrams/drawing1.xml"/></Relationships>
</file>

<file path=ppt/slides/_rels/slide28.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50.png"/><Relationship Id="rId5" Type="http://schemas.openxmlformats.org/officeDocument/2006/relationships/tags" Target="../tags/tag135.xml"/><Relationship Id="rId10" Type="http://schemas.openxmlformats.org/officeDocument/2006/relationships/notesSlide" Target="../notesSlides/notesSlide28.xml"/><Relationship Id="rId4" Type="http://schemas.openxmlformats.org/officeDocument/2006/relationships/tags" Target="../tags/tag134.xml"/><Relationship Id="rId9"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51.gif"/><Relationship Id="rId5" Type="http://schemas.openxmlformats.org/officeDocument/2006/relationships/notesSlide" Target="../notesSlides/notesSlide30.xml"/><Relationship Id="rId4"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5.xml"/><Relationship Id="rId7" Type="http://schemas.openxmlformats.org/officeDocument/2006/relationships/diagramQuickStyle" Target="../diagrams/quickStyle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1.xml"/><Relationship Id="rId9" Type="http://schemas.microsoft.com/office/2007/relationships/diagramDrawing" Target="../diagrams/drawing2.xml"/></Relationships>
</file>

<file path=ppt/slides/_rels/slide32.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52.png"/><Relationship Id="rId5" Type="http://schemas.openxmlformats.org/officeDocument/2006/relationships/notesSlide" Target="../notesSlides/notesSlide32.xml"/><Relationship Id="rId4"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53.png"/><Relationship Id="rId5" Type="http://schemas.openxmlformats.org/officeDocument/2006/relationships/notesSlide" Target="../notesSlides/notesSlide33.xml"/><Relationship Id="rId4"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54.png"/><Relationship Id="rId5" Type="http://schemas.openxmlformats.org/officeDocument/2006/relationships/notesSlide" Target="../notesSlides/notesSlide34.xml"/><Relationship Id="rId4"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55.png"/><Relationship Id="rId5" Type="http://schemas.openxmlformats.org/officeDocument/2006/relationships/notesSlide" Target="../notesSlides/notesSlide35.xml"/><Relationship Id="rId4"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36.xml"/><Relationship Id="rId5" Type="http://schemas.openxmlformats.org/officeDocument/2006/relationships/slideLayout" Target="../slideLayouts/slideLayout10.xml"/><Relationship Id="rId4" Type="http://schemas.openxmlformats.org/officeDocument/2006/relationships/tags" Target="../tags/tag162.xml"/></Relationships>
</file>

<file path=ppt/slides/_rels/slide37.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notesSlide" Target="../notesSlides/notesSlide37.xml"/><Relationship Id="rId4"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56.jpg"/><Relationship Id="rId5" Type="http://schemas.openxmlformats.org/officeDocument/2006/relationships/notesSlide" Target="../notesSlides/notesSlide38.xml"/><Relationship Id="rId4"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57.png"/><Relationship Id="rId5" Type="http://schemas.openxmlformats.org/officeDocument/2006/relationships/notesSlide" Target="../notesSlides/notesSlide39.xml"/><Relationship Id="rId4"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20.jpeg"/><Relationship Id="rId3" Type="http://schemas.openxmlformats.org/officeDocument/2006/relationships/tags" Target="../tags/tag16.xml"/><Relationship Id="rId21" Type="http://schemas.openxmlformats.org/officeDocument/2006/relationships/image" Target="../media/image23.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image" Target="../media/image19.jpeg"/><Relationship Id="rId2" Type="http://schemas.openxmlformats.org/officeDocument/2006/relationships/tags" Target="../tags/tag15.xml"/><Relationship Id="rId16" Type="http://schemas.openxmlformats.org/officeDocument/2006/relationships/notesSlide" Target="../notesSlides/notesSlide4.xml"/><Relationship Id="rId20" Type="http://schemas.openxmlformats.org/officeDocument/2006/relationships/image" Target="../media/image22.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slideLayout" Target="../slideLayouts/slideLayout5.xml"/><Relationship Id="rId10" Type="http://schemas.openxmlformats.org/officeDocument/2006/relationships/tags" Target="../tags/tag23.xml"/><Relationship Id="rId19" Type="http://schemas.openxmlformats.org/officeDocument/2006/relationships/image" Target="../media/image21.gif"/><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40.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notesSlide" Target="../notesSlides/notesSlide40.xml"/><Relationship Id="rId4"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1.xml"/><Relationship Id="rId3" Type="http://schemas.openxmlformats.org/officeDocument/2006/relationships/tags" Target="../tags/tag177.xml"/><Relationship Id="rId7" Type="http://schemas.openxmlformats.org/officeDocument/2006/relationships/slideLayout" Target="../slideLayouts/slideLayout10.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s>
</file>

<file path=ppt/slides/_rels/slide4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183.xml"/><Relationship Id="rId7" Type="http://schemas.openxmlformats.org/officeDocument/2006/relationships/notesSlide" Target="../notesSlides/notesSlide4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10.xml"/><Relationship Id="rId5" Type="http://schemas.openxmlformats.org/officeDocument/2006/relationships/tags" Target="../tags/tag185.xml"/><Relationship Id="rId4" Type="http://schemas.openxmlformats.org/officeDocument/2006/relationships/tags" Target="../tags/tag18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hyperlink" Target="http://www.stresshumain.ca/" TargetMode="External"/><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image" Target="../media/image24.png"/><Relationship Id="rId2" Type="http://schemas.openxmlformats.org/officeDocument/2006/relationships/tags" Target="../tags/tag29.xml"/><Relationship Id="rId16" Type="http://schemas.openxmlformats.org/officeDocument/2006/relationships/notesSlide" Target="../notesSlides/notesSlide5.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slideLayout" Target="../slideLayouts/slideLayout5.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5.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7.xml"/><Relationship Id="rId7" Type="http://schemas.openxmlformats.org/officeDocument/2006/relationships/notesSlide" Target="../notesSlides/notesSlide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6.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32.jpeg"/><Relationship Id="rId3" Type="http://schemas.openxmlformats.org/officeDocument/2006/relationships/tags" Target="../tags/tag52.xml"/><Relationship Id="rId7" Type="http://schemas.openxmlformats.org/officeDocument/2006/relationships/slideLayout" Target="../slideLayouts/slideLayout6.xml"/><Relationship Id="rId12" Type="http://schemas.openxmlformats.org/officeDocument/2006/relationships/image" Target="../media/image31.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30.png"/><Relationship Id="rId5" Type="http://schemas.openxmlformats.org/officeDocument/2006/relationships/tags" Target="../tags/tag54.xml"/><Relationship Id="rId10" Type="http://schemas.openxmlformats.org/officeDocument/2006/relationships/image" Target="../media/image29.png"/><Relationship Id="rId4" Type="http://schemas.openxmlformats.org/officeDocument/2006/relationships/tags" Target="../tags/tag53.xml"/><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33.pn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4"/>
            <p:custDataLst>
              <p:tags r:id="rId1"/>
            </p:custDataLst>
          </p:nvPr>
        </p:nvSpPr>
        <p:spPr>
          <a:xfrm>
            <a:off x="3635896" y="404664"/>
            <a:ext cx="5341676" cy="1576958"/>
          </a:xfrm>
        </p:spPr>
        <p:txBody>
          <a:bodyPr>
            <a:noAutofit/>
          </a:bodyPr>
          <a:lstStyle/>
          <a:p>
            <a:pPr algn="ctr"/>
            <a:r>
              <a:rPr lang="fr-CA" sz="4600" b="1">
                <a:solidFill>
                  <a:schemeClr val="tx1"/>
                </a:solidFill>
                <a:effectLst>
                  <a:outerShdw blurRad="38100" dist="38100" dir="2700000" algn="tl">
                    <a:srgbClr val="000000">
                      <a:alpha val="43137"/>
                    </a:srgbClr>
                  </a:outerShdw>
                </a:effectLst>
                <a:latin typeface="Calibri Light" panose="020F0302020204030204" pitchFamily="34" charset="0"/>
              </a:rPr>
              <a:t>L’ACCOMPAGNEMENT</a:t>
            </a:r>
          </a:p>
          <a:p>
            <a:pPr algn="ctr"/>
            <a:r>
              <a:rPr lang="fr-CA" sz="4600" b="1">
                <a:solidFill>
                  <a:schemeClr val="tx1"/>
                </a:solidFill>
                <a:effectLst>
                  <a:outerShdw blurRad="38100" dist="38100" dir="2700000" algn="tl">
                    <a:srgbClr val="000000">
                      <a:alpha val="43137"/>
                    </a:srgbClr>
                  </a:outerShdw>
                </a:effectLst>
                <a:latin typeface="Calibri Light" panose="020F0302020204030204" pitchFamily="34" charset="0"/>
              </a:rPr>
              <a:t>DES ÉLÈVES ANXIEUX </a:t>
            </a:r>
          </a:p>
        </p:txBody>
      </p:sp>
      <p:sp>
        <p:nvSpPr>
          <p:cNvPr id="9" name="Titre 8"/>
          <p:cNvSpPr>
            <a:spLocks noGrp="1"/>
          </p:cNvSpPr>
          <p:nvPr>
            <p:ph type="title"/>
            <p:custDataLst>
              <p:tags r:id="rId2"/>
            </p:custDataLst>
          </p:nvPr>
        </p:nvSpPr>
        <p:spPr>
          <a:xfrm>
            <a:off x="107504" y="2924944"/>
            <a:ext cx="7315200" cy="914400"/>
          </a:xfrm>
        </p:spPr>
        <p:txBody>
          <a:bodyPr>
            <a:normAutofit/>
          </a:bodyPr>
          <a:lstStyle/>
          <a:p>
            <a:pPr algn="l"/>
            <a:r>
              <a:rPr lang="fr-CA" sz="2200">
                <a:effectLst>
                  <a:outerShdw blurRad="38100" dist="38100" dir="2700000" algn="tl">
                    <a:srgbClr val="000000">
                      <a:alpha val="43137"/>
                    </a:srgbClr>
                  </a:outerShdw>
                </a:effectLst>
                <a:latin typeface="Calibri Light" panose="020F0302020204030204" pitchFamily="34" charset="0"/>
              </a:rPr>
              <a:t>Nathalie Landry</a:t>
            </a:r>
            <a:br>
              <a:rPr lang="fr-CA" sz="2200">
                <a:effectLst>
                  <a:outerShdw blurRad="38100" dist="38100" dir="2700000" algn="tl">
                    <a:srgbClr val="000000">
                      <a:alpha val="43137"/>
                    </a:srgbClr>
                  </a:outerShdw>
                </a:effectLst>
                <a:latin typeface="Calibri Light" panose="020F0302020204030204" pitchFamily="34" charset="0"/>
              </a:rPr>
            </a:br>
            <a:r>
              <a:rPr lang="fr-CA" sz="2200">
                <a:effectLst>
                  <a:outerShdw blurRad="38100" dist="38100" dir="2700000" algn="tl">
                    <a:srgbClr val="000000">
                      <a:alpha val="43137"/>
                    </a:srgbClr>
                  </a:outerShdw>
                </a:effectLst>
                <a:latin typeface="Calibri Light" panose="020F0302020204030204" pitchFamily="34" charset="0"/>
              </a:rPr>
              <a:t>Conseillère pédagogique en adaptation scolaire, CSDL</a:t>
            </a:r>
          </a:p>
        </p:txBody>
      </p:sp>
      <p:sp>
        <p:nvSpPr>
          <p:cNvPr id="11" name="Titre 8"/>
          <p:cNvSpPr txBox="1">
            <a:spLocks/>
          </p:cNvSpPr>
          <p:nvPr>
            <p:custDataLst>
              <p:tags r:id="rId3"/>
            </p:custDataLst>
          </p:nvPr>
        </p:nvSpPr>
        <p:spPr>
          <a:xfrm>
            <a:off x="179512" y="4013787"/>
            <a:ext cx="7315200" cy="914400"/>
          </a:xfrm>
          <a:prstGeom prst="rect">
            <a:avLst/>
          </a:prstGeom>
        </p:spPr>
        <p:txBody>
          <a:bodyPr vert="horz" lIns="91440" tIns="45720" rIns="91440" bIns="45720" rtlCol="0" anchor="b" anchorCtr="0">
            <a:normAutofit/>
          </a:bodyPr>
          <a:lstStyle>
            <a:lvl1pPr marL="0" indent="0" algn="ctr" defTabSz="914400" rtl="0" eaLnBrk="1" latinLnBrk="0" hangingPunct="1">
              <a:spcBef>
                <a:spcPct val="0"/>
              </a:spcBef>
              <a:buNone/>
              <a:defRPr kumimoji="0" lang="fr-FR" sz="3600" b="1" kern="1200" baseline="0">
                <a:solidFill>
                  <a:schemeClr val="bg1"/>
                </a:solidFill>
                <a:latin typeface="Arial" pitchFamily="34" charset="0"/>
                <a:ea typeface="+mn-ea"/>
                <a:cs typeface="Arial" pitchFamily="34" charset="0"/>
              </a:defRPr>
            </a:lvl1pPr>
          </a:lstStyle>
          <a:p>
            <a:pPr algn="l"/>
            <a:r>
              <a:rPr lang="fr-CA" sz="2200">
                <a:effectLst>
                  <a:outerShdw blurRad="38100" dist="38100" dir="2700000" algn="tl">
                    <a:srgbClr val="000000">
                      <a:alpha val="43137"/>
                    </a:srgbClr>
                  </a:outerShdw>
                </a:effectLst>
                <a:latin typeface="Calibri Light" panose="020F0302020204030204" pitchFamily="34" charset="0"/>
              </a:rPr>
              <a:t>Judith Paquin</a:t>
            </a:r>
            <a:br>
              <a:rPr lang="fr-CA" sz="2200">
                <a:effectLst>
                  <a:outerShdw blurRad="38100" dist="38100" dir="2700000" algn="tl">
                    <a:srgbClr val="000000">
                      <a:alpha val="43137"/>
                    </a:srgbClr>
                  </a:outerShdw>
                </a:effectLst>
                <a:latin typeface="Calibri Light" panose="020F0302020204030204" pitchFamily="34" charset="0"/>
              </a:rPr>
            </a:br>
            <a:r>
              <a:rPr lang="fr-CA" sz="2200">
                <a:effectLst>
                  <a:outerShdw blurRad="38100" dist="38100" dir="2700000" algn="tl">
                    <a:srgbClr val="000000">
                      <a:alpha val="43137"/>
                    </a:srgbClr>
                  </a:outerShdw>
                </a:effectLst>
                <a:latin typeface="Calibri Light" panose="020F0302020204030204" pitchFamily="34" charset="0"/>
              </a:rPr>
              <a:t>Psychoéducatrice, Centre de formation les Berges, CSDL</a:t>
            </a:r>
          </a:p>
        </p:txBody>
      </p:sp>
      <p:sp>
        <p:nvSpPr>
          <p:cNvPr id="12" name="ZoneTexte 11"/>
          <p:cNvSpPr txBox="1"/>
          <p:nvPr>
            <p:custDataLst>
              <p:tags r:id="rId4"/>
            </p:custDataLst>
          </p:nvPr>
        </p:nvSpPr>
        <p:spPr>
          <a:xfrm>
            <a:off x="6948264" y="2348880"/>
            <a:ext cx="1656184" cy="369332"/>
          </a:xfrm>
          <a:prstGeom prst="rect">
            <a:avLst/>
          </a:prstGeom>
          <a:noFill/>
        </p:spPr>
        <p:txBody>
          <a:bodyPr wrap="square" rtlCol="0">
            <a:spAutoFit/>
          </a:bodyPr>
          <a:lstStyle/>
          <a:p>
            <a:pPr algn="r"/>
            <a:r>
              <a:rPr lang="fr-CA" b="1">
                <a:effectLst>
                  <a:outerShdw blurRad="38100" dist="38100" dir="2700000" algn="tl">
                    <a:srgbClr val="000000">
                      <a:alpha val="43137"/>
                    </a:srgbClr>
                  </a:outerShdw>
                </a:effectLst>
                <a:latin typeface="Calibri Light" panose="020F0302020204030204" pitchFamily="34" charset="0"/>
              </a:rPr>
              <a:t>18 mai 2017</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6325147" y="2364828"/>
            <a:ext cx="2137974" cy="295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custDataLst>
              <p:tags r:id="rId2"/>
            </p:custDataLst>
          </p:nvPr>
        </p:nvSpPr>
        <p:spPr/>
        <p:txBody>
          <a:bodyPr>
            <a:noAutofit/>
          </a:bodyPr>
          <a:lstStyle/>
          <a:p>
            <a:r>
              <a:rPr lang="fr-CA" b="1" dirty="0" smtClean="0">
                <a:solidFill>
                  <a:schemeClr val="tx1"/>
                </a:solidFill>
                <a:effectLst>
                  <a:outerShdw blurRad="38100" dist="38100" dir="2700000" algn="tl">
                    <a:srgbClr val="000000">
                      <a:alpha val="43137"/>
                    </a:srgbClr>
                  </a:outerShdw>
                </a:effectLst>
                <a:latin typeface="Calibri Light" panose="020F0302020204030204" pitchFamily="34" charset="0"/>
              </a:rPr>
              <a:t>Manifestations psychologiques du stress</a:t>
            </a:r>
            <a:endParaRPr lang="fr-CA" b="1" dirty="0">
              <a:solidFill>
                <a:schemeClr val="tx1"/>
              </a:solidFill>
              <a:effectLst>
                <a:outerShdw blurRad="38100" dist="38100" dir="2700000" algn="tl">
                  <a:srgbClr val="000000">
                    <a:alpha val="43137"/>
                  </a:srgbClr>
                </a:outerShdw>
              </a:effectLst>
              <a:latin typeface="Calibri Light" panose="020F0302020204030204" pitchFamily="34" charset="0"/>
            </a:endParaRPr>
          </a:p>
        </p:txBody>
      </p:sp>
      <p:sp>
        <p:nvSpPr>
          <p:cNvPr id="3" name="Espace réservé du contenu 2"/>
          <p:cNvSpPr>
            <a:spLocks noGrp="1"/>
          </p:cNvSpPr>
          <p:nvPr>
            <p:ph idx="1"/>
            <p:custDataLst>
              <p:tags r:id="rId3"/>
            </p:custDataLst>
          </p:nvPr>
        </p:nvSpPr>
        <p:spPr>
          <a:xfrm>
            <a:off x="406728" y="1376992"/>
            <a:ext cx="8229600" cy="5145435"/>
          </a:xfrm>
        </p:spPr>
        <p:txBody>
          <a:bodyPr>
            <a:normAutofit/>
          </a:bodyPr>
          <a:lstStyle/>
          <a:p>
            <a:pPr>
              <a:spcBef>
                <a:spcPts val="0"/>
              </a:spcBef>
              <a:buClr>
                <a:srgbClr val="99CC00"/>
              </a:buClr>
              <a:defRPr/>
            </a:pPr>
            <a:r>
              <a:rPr lang="fr-CA" altLang="fr-FR" sz="2400" dirty="0">
                <a:solidFill>
                  <a:schemeClr val="tx1"/>
                </a:solidFill>
              </a:rPr>
              <a:t>Inquiétude</a:t>
            </a:r>
          </a:p>
          <a:p>
            <a:pPr>
              <a:spcBef>
                <a:spcPts val="0"/>
              </a:spcBef>
              <a:buClr>
                <a:srgbClr val="99CC00"/>
              </a:buClr>
              <a:defRPr/>
            </a:pPr>
            <a:r>
              <a:rPr lang="fr-CA" altLang="fr-FR" sz="2400" dirty="0">
                <a:solidFill>
                  <a:schemeClr val="tx1"/>
                </a:solidFill>
              </a:rPr>
              <a:t>Irritabilité </a:t>
            </a:r>
          </a:p>
          <a:p>
            <a:pPr>
              <a:spcBef>
                <a:spcPts val="0"/>
              </a:spcBef>
              <a:buClr>
                <a:srgbClr val="99CC00"/>
              </a:buClr>
              <a:defRPr/>
            </a:pPr>
            <a:r>
              <a:rPr lang="fr-CA" altLang="fr-FR" sz="2400" dirty="0">
                <a:solidFill>
                  <a:schemeClr val="tx1"/>
                </a:solidFill>
              </a:rPr>
              <a:t>Difficultés d'attention et de concentration</a:t>
            </a:r>
          </a:p>
          <a:p>
            <a:pPr>
              <a:spcBef>
                <a:spcPts val="0"/>
              </a:spcBef>
              <a:buClr>
                <a:srgbClr val="99CC00"/>
              </a:buClr>
              <a:defRPr/>
            </a:pPr>
            <a:r>
              <a:rPr lang="fr-CA" altLang="fr-FR" sz="2400" dirty="0">
                <a:solidFill>
                  <a:schemeClr val="tx1"/>
                </a:solidFill>
              </a:rPr>
              <a:t>Trouble de mémoire </a:t>
            </a:r>
          </a:p>
          <a:p>
            <a:pPr>
              <a:spcBef>
                <a:spcPts val="0"/>
              </a:spcBef>
              <a:buClr>
                <a:srgbClr val="99CC00"/>
              </a:buClr>
              <a:defRPr/>
            </a:pPr>
            <a:r>
              <a:rPr lang="fr-CA" altLang="fr-FR" sz="2400" dirty="0">
                <a:solidFill>
                  <a:schemeClr val="tx1"/>
                </a:solidFill>
              </a:rPr>
              <a:t>Peur exagérée de l'opinion d'autrui</a:t>
            </a:r>
          </a:p>
          <a:p>
            <a:pPr>
              <a:spcBef>
                <a:spcPts val="0"/>
              </a:spcBef>
              <a:buClr>
                <a:srgbClr val="99CC00"/>
              </a:buClr>
              <a:defRPr/>
            </a:pPr>
            <a:r>
              <a:rPr lang="fr-CA" altLang="fr-FR" sz="2400" dirty="0">
                <a:solidFill>
                  <a:schemeClr val="tx1"/>
                </a:solidFill>
              </a:rPr>
              <a:t>Se sentir différent</a:t>
            </a:r>
          </a:p>
          <a:p>
            <a:pPr>
              <a:spcBef>
                <a:spcPts val="0"/>
              </a:spcBef>
              <a:buClr>
                <a:srgbClr val="99CC00"/>
              </a:buClr>
              <a:defRPr/>
            </a:pPr>
            <a:r>
              <a:rPr lang="fr-CA" altLang="fr-FR" sz="2400" dirty="0">
                <a:solidFill>
                  <a:schemeClr val="tx1"/>
                </a:solidFill>
              </a:rPr>
              <a:t>Obsession</a:t>
            </a:r>
          </a:p>
          <a:p>
            <a:pPr>
              <a:spcBef>
                <a:spcPts val="0"/>
              </a:spcBef>
              <a:buClr>
                <a:srgbClr val="99CC00"/>
              </a:buClr>
              <a:defRPr/>
            </a:pPr>
            <a:r>
              <a:rPr lang="fr-CA" altLang="fr-FR" sz="2400" dirty="0">
                <a:solidFill>
                  <a:schemeClr val="tx1"/>
                </a:solidFill>
              </a:rPr>
              <a:t>Panique</a:t>
            </a:r>
          </a:p>
          <a:p>
            <a:pPr>
              <a:spcBef>
                <a:spcPts val="0"/>
              </a:spcBef>
              <a:buClr>
                <a:srgbClr val="99CC00"/>
              </a:buClr>
              <a:defRPr/>
            </a:pPr>
            <a:r>
              <a:rPr lang="fr-CA" altLang="fr-FR" sz="2400" dirty="0">
                <a:solidFill>
                  <a:schemeClr val="tx1"/>
                </a:solidFill>
              </a:rPr>
              <a:t>Peur de perdre le contrôle de soi</a:t>
            </a:r>
          </a:p>
          <a:p>
            <a:endParaRPr lang="fr-CA" dirty="0"/>
          </a:p>
        </p:txBody>
      </p:sp>
    </p:spTree>
    <p:extLst>
      <p:ext uri="{BB962C8B-B14F-4D97-AF65-F5344CB8AC3E}">
        <p14:creationId xmlns:p14="http://schemas.microsoft.com/office/powerpoint/2010/main" val="69690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noAutofit/>
          </a:bodyPr>
          <a:lstStyle/>
          <a:p>
            <a:r>
              <a:rPr lang="fr-CA" b="1" dirty="0" smtClean="0">
                <a:solidFill>
                  <a:schemeClr val="tx1"/>
                </a:solidFill>
                <a:effectLst>
                  <a:outerShdw blurRad="38100" dist="38100" dir="2700000" algn="tl">
                    <a:srgbClr val="000000">
                      <a:alpha val="43137"/>
                    </a:srgbClr>
                  </a:outerShdw>
                </a:effectLst>
                <a:latin typeface="Calibri Light" panose="020F0302020204030204" pitchFamily="34" charset="0"/>
              </a:rPr>
              <a:t>Répercussions du stress non géré</a:t>
            </a:r>
            <a:endParaRPr lang="fr-CA" b="1" dirty="0">
              <a:solidFill>
                <a:schemeClr val="tx1"/>
              </a:solidFill>
              <a:effectLst>
                <a:outerShdw blurRad="38100" dist="38100" dir="2700000" algn="tl">
                  <a:srgbClr val="000000">
                    <a:alpha val="43137"/>
                  </a:srgbClr>
                </a:outerShdw>
              </a:effectLst>
              <a:latin typeface="Calibri Light" panose="020F0302020204030204" pitchFamily="34" charset="0"/>
            </a:endParaRPr>
          </a:p>
        </p:txBody>
      </p:sp>
      <p:sp>
        <p:nvSpPr>
          <p:cNvPr id="5" name="Espace réservé du contenu 4"/>
          <p:cNvSpPr>
            <a:spLocks noGrp="1"/>
          </p:cNvSpPr>
          <p:nvPr>
            <p:ph idx="1"/>
            <p:custDataLst>
              <p:tags r:id="rId2"/>
            </p:custDataLst>
          </p:nvPr>
        </p:nvSpPr>
        <p:spPr>
          <a:xfrm>
            <a:off x="457199" y="993227"/>
            <a:ext cx="8686801" cy="5281448"/>
          </a:xfrm>
        </p:spPr>
        <p:txBody>
          <a:bodyPr>
            <a:normAutofit lnSpcReduction="10000"/>
          </a:bodyPr>
          <a:lstStyle/>
          <a:p>
            <a:pPr>
              <a:lnSpc>
                <a:spcPct val="90000"/>
              </a:lnSpc>
              <a:spcAft>
                <a:spcPts val="500"/>
              </a:spcAft>
              <a:buClr>
                <a:srgbClr val="99CC00"/>
              </a:buClr>
              <a:defRPr/>
            </a:pPr>
            <a:r>
              <a:rPr lang="fr-CA" altLang="fr-FR" sz="2400" dirty="0">
                <a:solidFill>
                  <a:schemeClr val="tx1"/>
                </a:solidFill>
              </a:rPr>
              <a:t>Fébrilité </a:t>
            </a:r>
          </a:p>
          <a:p>
            <a:pPr>
              <a:lnSpc>
                <a:spcPct val="90000"/>
              </a:lnSpc>
              <a:spcAft>
                <a:spcPts val="500"/>
              </a:spcAft>
              <a:buClr>
                <a:srgbClr val="99CC00"/>
              </a:buClr>
              <a:defRPr/>
            </a:pPr>
            <a:r>
              <a:rPr lang="fr-CA" altLang="fr-FR" sz="2400" dirty="0">
                <a:solidFill>
                  <a:schemeClr val="tx1"/>
                </a:solidFill>
              </a:rPr>
              <a:t>R</a:t>
            </a:r>
            <a:r>
              <a:rPr lang="fr-CA" altLang="fr-FR" sz="2400" dirty="0" smtClean="0">
                <a:solidFill>
                  <a:schemeClr val="tx1"/>
                </a:solidFill>
              </a:rPr>
              <a:t>etard </a:t>
            </a:r>
            <a:endParaRPr lang="fr-CA" altLang="fr-FR" sz="2400" dirty="0">
              <a:solidFill>
                <a:schemeClr val="tx1"/>
              </a:solidFill>
            </a:endParaRPr>
          </a:p>
          <a:p>
            <a:pPr>
              <a:lnSpc>
                <a:spcPct val="90000"/>
              </a:lnSpc>
              <a:spcAft>
                <a:spcPts val="500"/>
              </a:spcAft>
              <a:buClr>
                <a:srgbClr val="99CC00"/>
              </a:buClr>
              <a:defRPr/>
            </a:pPr>
            <a:r>
              <a:rPr lang="fr-CA" altLang="fr-FR" sz="2400" dirty="0">
                <a:solidFill>
                  <a:schemeClr val="tx1"/>
                </a:solidFill>
              </a:rPr>
              <a:t>Surcharge</a:t>
            </a:r>
          </a:p>
          <a:p>
            <a:pPr>
              <a:lnSpc>
                <a:spcPct val="90000"/>
              </a:lnSpc>
              <a:spcAft>
                <a:spcPts val="500"/>
              </a:spcAft>
              <a:buClr>
                <a:srgbClr val="99CC00"/>
              </a:buClr>
              <a:defRPr/>
            </a:pPr>
            <a:r>
              <a:rPr lang="fr-CA" altLang="fr-FR" sz="2400" dirty="0">
                <a:solidFill>
                  <a:schemeClr val="tx1"/>
                </a:solidFill>
              </a:rPr>
              <a:t>Irritabilité</a:t>
            </a:r>
          </a:p>
          <a:p>
            <a:pPr>
              <a:lnSpc>
                <a:spcPct val="90000"/>
              </a:lnSpc>
              <a:spcAft>
                <a:spcPts val="500"/>
              </a:spcAft>
              <a:buClr>
                <a:srgbClr val="99CC00"/>
              </a:buClr>
              <a:defRPr/>
            </a:pPr>
            <a:r>
              <a:rPr lang="fr-CA" altLang="fr-FR" sz="2400" dirty="0">
                <a:solidFill>
                  <a:schemeClr val="tx1"/>
                </a:solidFill>
              </a:rPr>
              <a:t>Soupe au lait</a:t>
            </a:r>
          </a:p>
          <a:p>
            <a:pPr>
              <a:lnSpc>
                <a:spcPct val="90000"/>
              </a:lnSpc>
              <a:spcAft>
                <a:spcPts val="500"/>
              </a:spcAft>
              <a:buClr>
                <a:srgbClr val="99CC00"/>
              </a:buClr>
              <a:defRPr/>
            </a:pPr>
            <a:r>
              <a:rPr lang="fr-CA" altLang="fr-FR" sz="2400" dirty="0">
                <a:solidFill>
                  <a:schemeClr val="tx1"/>
                </a:solidFill>
              </a:rPr>
              <a:t>Tendu constamment</a:t>
            </a:r>
          </a:p>
          <a:p>
            <a:pPr>
              <a:lnSpc>
                <a:spcPct val="90000"/>
              </a:lnSpc>
              <a:spcAft>
                <a:spcPts val="500"/>
              </a:spcAft>
              <a:buClr>
                <a:srgbClr val="99CC00"/>
              </a:buClr>
              <a:defRPr/>
            </a:pPr>
            <a:r>
              <a:rPr lang="fr-CA" altLang="fr-FR" sz="2400" dirty="0">
                <a:solidFill>
                  <a:schemeClr val="tx1"/>
                </a:solidFill>
              </a:rPr>
              <a:t>Problèmes de mémoire</a:t>
            </a:r>
          </a:p>
          <a:p>
            <a:pPr>
              <a:lnSpc>
                <a:spcPct val="90000"/>
              </a:lnSpc>
              <a:spcAft>
                <a:spcPts val="500"/>
              </a:spcAft>
              <a:buClr>
                <a:srgbClr val="99CC00"/>
              </a:buClr>
              <a:defRPr/>
            </a:pPr>
            <a:r>
              <a:rPr lang="fr-CA" altLang="fr-FR" sz="2400" dirty="0">
                <a:solidFill>
                  <a:schemeClr val="tx1"/>
                </a:solidFill>
              </a:rPr>
              <a:t>Faire </a:t>
            </a:r>
            <a:r>
              <a:rPr lang="fr-CA" altLang="fr-FR" sz="2400" dirty="0" smtClean="0">
                <a:solidFill>
                  <a:schemeClr val="tx1"/>
                </a:solidFill>
              </a:rPr>
              <a:t>du surplace </a:t>
            </a:r>
          </a:p>
          <a:p>
            <a:pPr>
              <a:lnSpc>
                <a:spcPct val="90000"/>
              </a:lnSpc>
              <a:spcAft>
                <a:spcPts val="500"/>
              </a:spcAft>
              <a:buClr>
                <a:srgbClr val="99CC00"/>
              </a:buClr>
              <a:defRPr/>
            </a:pPr>
            <a:r>
              <a:rPr lang="fr-CA" altLang="fr-FR" sz="2400" dirty="0">
                <a:solidFill>
                  <a:schemeClr val="tx1"/>
                </a:solidFill>
              </a:rPr>
              <a:t>Difficulté de sommeil</a:t>
            </a:r>
          </a:p>
          <a:p>
            <a:pPr>
              <a:lnSpc>
                <a:spcPct val="90000"/>
              </a:lnSpc>
              <a:spcAft>
                <a:spcPts val="500"/>
              </a:spcAft>
              <a:buClr>
                <a:srgbClr val="99CC00"/>
              </a:buClr>
              <a:defRPr/>
            </a:pPr>
            <a:r>
              <a:rPr lang="fr-CA" altLang="fr-FR" sz="2400" dirty="0" smtClean="0">
                <a:solidFill>
                  <a:schemeClr val="tx1"/>
                </a:solidFill>
              </a:rPr>
              <a:t>Inquiétude</a:t>
            </a:r>
            <a:endParaRPr lang="fr-CA" altLang="fr-FR" sz="2400" dirty="0">
              <a:solidFill>
                <a:schemeClr val="tx1"/>
              </a:solidFill>
            </a:endParaRPr>
          </a:p>
          <a:p>
            <a:pPr>
              <a:lnSpc>
                <a:spcPct val="90000"/>
              </a:lnSpc>
              <a:spcAft>
                <a:spcPts val="500"/>
              </a:spcAft>
              <a:buClr>
                <a:srgbClr val="99CC00"/>
              </a:buClr>
              <a:defRPr/>
            </a:pPr>
            <a:r>
              <a:rPr lang="fr-CA" altLang="fr-FR" sz="2400" dirty="0" smtClean="0">
                <a:solidFill>
                  <a:schemeClr val="tx1"/>
                </a:solidFill>
              </a:rPr>
              <a:t>Somatisation</a:t>
            </a:r>
            <a:endParaRPr lang="fr-CA" altLang="fr-FR" sz="2400" dirty="0">
              <a:solidFill>
                <a:schemeClr val="tx1"/>
              </a:solidFill>
            </a:endParaRPr>
          </a:p>
          <a:p>
            <a:pPr>
              <a:lnSpc>
                <a:spcPct val="90000"/>
              </a:lnSpc>
              <a:spcAft>
                <a:spcPts val="500"/>
              </a:spcAft>
              <a:buClr>
                <a:srgbClr val="99CC00"/>
              </a:buClr>
              <a:defRPr/>
            </a:pPr>
            <a:r>
              <a:rPr lang="fr-CA" altLang="fr-FR" sz="2400" dirty="0">
                <a:solidFill>
                  <a:schemeClr val="tx1"/>
                </a:solidFill>
              </a:rPr>
              <a:t>Baisse du système immunitaire</a:t>
            </a:r>
            <a:endParaRPr lang="fr-CA" sz="2400" dirty="0">
              <a:solidFill>
                <a:schemeClr val="tx1"/>
              </a:solidFill>
            </a:endParaRPr>
          </a:p>
          <a:p>
            <a:pPr>
              <a:lnSpc>
                <a:spcPct val="90000"/>
              </a:lnSpc>
              <a:spcAft>
                <a:spcPts val="500"/>
              </a:spcAft>
              <a:buClr>
                <a:srgbClr val="99CC00"/>
              </a:buClr>
              <a:defRPr/>
            </a:pPr>
            <a:endParaRPr lang="fr-CA" altLang="fr-FR" sz="2400" dirty="0" smtClean="0">
              <a:solidFill>
                <a:schemeClr val="tx1"/>
              </a:solidFill>
            </a:endParaRPr>
          </a:p>
          <a:p>
            <a:pPr>
              <a:lnSpc>
                <a:spcPct val="90000"/>
              </a:lnSpc>
              <a:spcAft>
                <a:spcPts val="500"/>
              </a:spcAft>
              <a:buClr>
                <a:srgbClr val="99CC00"/>
              </a:buClr>
              <a:defRPr/>
            </a:pPr>
            <a:endParaRPr lang="fr-CA" sz="2400" dirty="0"/>
          </a:p>
        </p:txBody>
      </p:sp>
      <p:pic>
        <p:nvPicPr>
          <p:cNvPr id="1026" name="Picture 2" descr="C:\Users\nlandry\Desktop\image_stress\images1DS8ZAWD.pn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281448" y="1891862"/>
            <a:ext cx="3033063" cy="272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46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b="1" dirty="0">
                <a:solidFill>
                  <a:schemeClr val="tx1"/>
                </a:solidFill>
                <a:effectLst>
                  <a:outerShdw blurRad="38100" dist="38100" dir="2700000" algn="tl">
                    <a:srgbClr val="000000">
                      <a:alpha val="43137"/>
                    </a:srgbClr>
                  </a:outerShdw>
                </a:effectLst>
                <a:latin typeface="Calibri Light" panose="020F0302020204030204" pitchFamily="34" charset="0"/>
              </a:rPr>
              <a:t>Répercussions du stress non </a:t>
            </a:r>
            <a:r>
              <a:rPr lang="fr-CA" b="1" dirty="0" smtClean="0">
                <a:solidFill>
                  <a:schemeClr val="tx1"/>
                </a:solidFill>
                <a:effectLst>
                  <a:outerShdw blurRad="38100" dist="38100" dir="2700000" algn="tl">
                    <a:srgbClr val="000000">
                      <a:alpha val="43137"/>
                    </a:srgbClr>
                  </a:outerShdw>
                </a:effectLst>
                <a:latin typeface="Calibri Light" panose="020F0302020204030204" pitchFamily="34" charset="0"/>
              </a:rPr>
              <a:t>géré…suite</a:t>
            </a:r>
            <a:endParaRPr lang="fr-CA" dirty="0">
              <a:solidFill>
                <a:schemeClr val="tx1"/>
              </a:solidFill>
            </a:endParaRPr>
          </a:p>
        </p:txBody>
      </p:sp>
      <p:sp>
        <p:nvSpPr>
          <p:cNvPr id="3" name="Espace réservé du contenu 2"/>
          <p:cNvSpPr>
            <a:spLocks noGrp="1"/>
          </p:cNvSpPr>
          <p:nvPr>
            <p:ph idx="1"/>
            <p:custDataLst>
              <p:tags r:id="rId2"/>
            </p:custDataLst>
          </p:nvPr>
        </p:nvSpPr>
        <p:spPr>
          <a:xfrm>
            <a:off x="457200" y="1124744"/>
            <a:ext cx="8229600" cy="5001419"/>
          </a:xfrm>
        </p:spPr>
        <p:txBody>
          <a:bodyPr>
            <a:normAutofit/>
          </a:bodyPr>
          <a:lstStyle/>
          <a:p>
            <a:pPr marL="0" indent="0">
              <a:lnSpc>
                <a:spcPct val="90000"/>
              </a:lnSpc>
              <a:buClr>
                <a:srgbClr val="99CC00"/>
              </a:buClr>
              <a:buNone/>
              <a:defRPr/>
            </a:pPr>
            <a:r>
              <a:rPr lang="fr-CA" altLang="fr-FR" sz="2400" b="1" dirty="0" smtClean="0">
                <a:solidFill>
                  <a:schemeClr val="tx1"/>
                </a:solidFill>
                <a:effectLst>
                  <a:outerShdw blurRad="38100" dist="38100" dir="2700000" algn="tl">
                    <a:srgbClr val="000000">
                      <a:alpha val="43137"/>
                    </a:srgbClr>
                  </a:outerShdw>
                </a:effectLst>
                <a:latin typeface="Calibri Light" panose="020F0302020204030204" pitchFamily="34" charset="0"/>
              </a:rPr>
              <a:t>Difficultés scolaires</a:t>
            </a:r>
            <a:endParaRPr lang="fr-CA" altLang="fr-FR" sz="2400" dirty="0">
              <a:solidFill>
                <a:schemeClr val="tx1"/>
              </a:solidFill>
              <a:latin typeface="Calibri Light" panose="020F0302020204030204" pitchFamily="34" charset="0"/>
            </a:endParaRPr>
          </a:p>
          <a:p>
            <a:pPr marL="342900" lvl="1" indent="-342900">
              <a:spcAft>
                <a:spcPts val="500"/>
              </a:spcAft>
              <a:buClr>
                <a:srgbClr val="99CC00"/>
              </a:buClr>
              <a:buFont typeface="Arial" pitchFamily="34" charset="0"/>
              <a:buChar char="•"/>
              <a:defRPr/>
            </a:pPr>
            <a:r>
              <a:rPr lang="fr-CA" altLang="fr-FR" sz="2400" dirty="0">
                <a:solidFill>
                  <a:schemeClr val="tx1"/>
                </a:solidFill>
              </a:rPr>
              <a:t>Échecs</a:t>
            </a:r>
          </a:p>
          <a:p>
            <a:pPr marL="342900" lvl="1" indent="-342900">
              <a:spcAft>
                <a:spcPts val="500"/>
              </a:spcAft>
              <a:buClr>
                <a:srgbClr val="99CC00"/>
              </a:buClr>
              <a:buFont typeface="Arial" pitchFamily="34" charset="0"/>
              <a:buChar char="•"/>
              <a:defRPr/>
            </a:pPr>
            <a:r>
              <a:rPr lang="fr-CA" altLang="fr-FR" sz="2400" dirty="0">
                <a:solidFill>
                  <a:schemeClr val="tx1"/>
                </a:solidFill>
              </a:rPr>
              <a:t>Problèmes d'apprentissage </a:t>
            </a:r>
          </a:p>
          <a:p>
            <a:pPr marL="342900" lvl="1" indent="-342900">
              <a:spcAft>
                <a:spcPts val="500"/>
              </a:spcAft>
              <a:buClr>
                <a:srgbClr val="99CC00"/>
              </a:buClr>
              <a:buFont typeface="Arial" pitchFamily="34" charset="0"/>
              <a:buChar char="•"/>
              <a:defRPr/>
            </a:pPr>
            <a:r>
              <a:rPr lang="fr-CA" altLang="fr-FR" sz="2400" dirty="0">
                <a:solidFill>
                  <a:schemeClr val="tx1"/>
                </a:solidFill>
              </a:rPr>
              <a:t>Baisse de la motivation</a:t>
            </a:r>
          </a:p>
          <a:p>
            <a:pPr marL="342900" lvl="1" indent="-342900">
              <a:spcAft>
                <a:spcPts val="500"/>
              </a:spcAft>
              <a:buClr>
                <a:srgbClr val="99CC00"/>
              </a:buClr>
              <a:buFont typeface="Arial" pitchFamily="34" charset="0"/>
              <a:buChar char="•"/>
              <a:defRPr/>
            </a:pPr>
            <a:r>
              <a:rPr lang="fr-CA" altLang="fr-FR" sz="2400" dirty="0">
                <a:solidFill>
                  <a:schemeClr val="tx1"/>
                </a:solidFill>
              </a:rPr>
              <a:t>Évitement  </a:t>
            </a:r>
            <a:endParaRPr lang="fr-CA" altLang="fr-FR" sz="2400" dirty="0" smtClean="0">
              <a:solidFill>
                <a:schemeClr val="tx1"/>
              </a:solidFill>
            </a:endParaRPr>
          </a:p>
          <a:p>
            <a:pPr marL="342900" lvl="1" indent="-342900">
              <a:spcAft>
                <a:spcPts val="500"/>
              </a:spcAft>
              <a:buClr>
                <a:srgbClr val="99CC00"/>
              </a:buClr>
              <a:buFont typeface="Arial" pitchFamily="34" charset="0"/>
              <a:buChar char="•"/>
              <a:defRPr/>
            </a:pPr>
            <a:r>
              <a:rPr lang="fr-CA" altLang="fr-FR" sz="2400" dirty="0" smtClean="0">
                <a:solidFill>
                  <a:schemeClr val="tx1"/>
                </a:solidFill>
              </a:rPr>
              <a:t>Manque </a:t>
            </a:r>
            <a:r>
              <a:rPr lang="fr-CA" altLang="fr-FR" sz="2400" dirty="0">
                <a:solidFill>
                  <a:schemeClr val="tx1"/>
                </a:solidFill>
              </a:rPr>
              <a:t>de concentration</a:t>
            </a:r>
          </a:p>
          <a:p>
            <a:pPr marL="342900" lvl="1" indent="-342900">
              <a:spcAft>
                <a:spcPts val="500"/>
              </a:spcAft>
              <a:buClr>
                <a:srgbClr val="99CC00"/>
              </a:buClr>
              <a:buFont typeface="Arial" pitchFamily="34" charset="0"/>
              <a:buChar char="•"/>
              <a:defRPr/>
            </a:pPr>
            <a:r>
              <a:rPr lang="fr-CA" altLang="fr-FR" sz="2400" dirty="0">
                <a:solidFill>
                  <a:schemeClr val="tx1"/>
                </a:solidFill>
              </a:rPr>
              <a:t>Problèmes de comportement </a:t>
            </a:r>
          </a:p>
          <a:p>
            <a:pPr marL="342900" lvl="1" indent="-342900">
              <a:spcAft>
                <a:spcPts val="500"/>
              </a:spcAft>
              <a:buClr>
                <a:srgbClr val="99CC00"/>
              </a:buClr>
              <a:buFont typeface="Arial" pitchFamily="34" charset="0"/>
              <a:buChar char="•"/>
              <a:defRPr/>
            </a:pPr>
            <a:r>
              <a:rPr lang="fr-CA" altLang="fr-FR" sz="2400" dirty="0">
                <a:solidFill>
                  <a:schemeClr val="tx1"/>
                </a:solidFill>
              </a:rPr>
              <a:t>Procrastination</a:t>
            </a:r>
          </a:p>
          <a:p>
            <a:pPr marL="342900" lvl="1" indent="-342900">
              <a:spcAft>
                <a:spcPts val="500"/>
              </a:spcAft>
              <a:buClr>
                <a:srgbClr val="99CC00"/>
              </a:buClr>
              <a:buFont typeface="Arial" pitchFamily="34" charset="0"/>
              <a:buChar char="•"/>
              <a:defRPr/>
            </a:pPr>
            <a:r>
              <a:rPr lang="fr-CA" altLang="fr-FR" sz="2400" dirty="0">
                <a:solidFill>
                  <a:schemeClr val="tx1"/>
                </a:solidFill>
              </a:rPr>
              <a:t>Erreurs d’inattention</a:t>
            </a:r>
          </a:p>
          <a:p>
            <a:pPr marL="342900" lvl="1" indent="-342900">
              <a:spcAft>
                <a:spcPts val="500"/>
              </a:spcAft>
              <a:buClr>
                <a:srgbClr val="99CC00"/>
              </a:buClr>
              <a:buFont typeface="Arial" pitchFamily="34" charset="0"/>
              <a:buChar char="•"/>
              <a:defRPr/>
            </a:pPr>
            <a:r>
              <a:rPr lang="fr-CA" altLang="fr-FR" sz="2400" dirty="0">
                <a:solidFill>
                  <a:schemeClr val="tx1"/>
                </a:solidFill>
              </a:rPr>
              <a:t>Abandon</a:t>
            </a:r>
          </a:p>
          <a:p>
            <a:endParaRPr lang="fr-CA" dirty="0"/>
          </a:p>
        </p:txBody>
      </p:sp>
      <p:pic>
        <p:nvPicPr>
          <p:cNvPr id="2050" name="Picture 2" descr="C:\Users\nlandry\Desktop\image_stress\images5L9DJGC4.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770181" y="2217738"/>
            <a:ext cx="2653260" cy="293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25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627784" y="3360554"/>
            <a:ext cx="5098422" cy="2311897"/>
          </a:xfrm>
          <a:prstGeom prst="rect">
            <a:avLst/>
          </a:prstGeom>
        </p:spPr>
      </p:pic>
      <p:sp>
        <p:nvSpPr>
          <p:cNvPr id="2" name="Titre 1"/>
          <p:cNvSpPr>
            <a:spLocks noGrp="1"/>
          </p:cNvSpPr>
          <p:nvPr>
            <p:ph type="title"/>
            <p:custDataLst>
              <p:tags r:id="rId2"/>
            </p:custDataLst>
          </p:nvPr>
        </p:nvSpPr>
        <p:spPr/>
        <p:txBody>
          <a:bodyPr>
            <a:noAutofit/>
          </a:bodyPr>
          <a:lstStyle/>
          <a:p>
            <a:r>
              <a:rPr lang="fr-CA" sz="3600" b="1" dirty="0">
                <a:solidFill>
                  <a:schemeClr val="tx1"/>
                </a:solidFill>
                <a:effectLst>
                  <a:outerShdw blurRad="38100" dist="38100" dir="2700000" algn="tl">
                    <a:srgbClr val="000000">
                      <a:alpha val="43137"/>
                    </a:srgbClr>
                  </a:outerShdw>
                </a:effectLst>
                <a:latin typeface="Calibri Light" panose="020F0302020204030204" pitchFamily="34" charset="0"/>
              </a:rPr>
              <a:t>Le stress et la mémoire</a:t>
            </a:r>
          </a:p>
        </p:txBody>
      </p:sp>
      <p:sp>
        <p:nvSpPr>
          <p:cNvPr id="3" name="Espace réservé du contenu 2"/>
          <p:cNvSpPr>
            <a:spLocks noGrp="1"/>
          </p:cNvSpPr>
          <p:nvPr>
            <p:ph idx="1"/>
            <p:custDataLst>
              <p:tags r:id="rId3"/>
            </p:custDataLst>
          </p:nvPr>
        </p:nvSpPr>
        <p:spPr>
          <a:xfrm>
            <a:off x="467544" y="828389"/>
            <a:ext cx="8229600" cy="5001419"/>
          </a:xfrm>
        </p:spPr>
        <p:txBody>
          <a:bodyPr>
            <a:normAutofit/>
          </a:bodyPr>
          <a:lstStyle/>
          <a:p>
            <a:pPr marL="0" indent="0">
              <a:buNone/>
            </a:pPr>
            <a:endParaRPr lang="fr-CA" sz="4000" b="1" dirty="0">
              <a:solidFill>
                <a:srgbClr val="FF0000"/>
              </a:solidFill>
              <a:effectLst>
                <a:outerShdw blurRad="38100" dist="38100" dir="2700000" algn="tl">
                  <a:srgbClr val="000000">
                    <a:alpha val="43137"/>
                  </a:srgbClr>
                </a:outerShdw>
              </a:effectLst>
              <a:latin typeface="Calibri Light" panose="020F0302020204030204" pitchFamily="34" charset="0"/>
            </a:endParaRPr>
          </a:p>
          <a:p>
            <a:pPr marL="0" indent="0" algn="ctr">
              <a:buNone/>
            </a:pPr>
            <a:r>
              <a:rPr lang="fr-CA" sz="3600" b="1" dirty="0">
                <a:solidFill>
                  <a:schemeClr val="tx1"/>
                </a:solidFill>
                <a:latin typeface="Calibri Light" panose="020F0302020204030204" pitchFamily="34" charset="0"/>
              </a:rPr>
              <a:t>La principale fonction du cerveau est d’assurer la survie de l’espèce!</a:t>
            </a:r>
            <a:endParaRPr lang="fr-CA" sz="4400" b="1" dirty="0">
              <a:solidFill>
                <a:schemeClr val="tx1"/>
              </a:solidFill>
              <a:latin typeface="Calibri Light" panose="020F030202020403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2267744" y="3253626"/>
            <a:ext cx="2736304" cy="2736304"/>
          </a:xfrm>
          <a:prstGeom prst="rect">
            <a:avLst/>
          </a:prstGeom>
        </p:spPr>
      </p:pic>
    </p:spTree>
    <p:extLst>
      <p:ext uri="{BB962C8B-B14F-4D97-AF65-F5344CB8AC3E}">
        <p14:creationId xmlns:p14="http://schemas.microsoft.com/office/powerpoint/2010/main" val="22987563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 de texte 10"/>
          <p:cNvSpPr txBox="1"/>
          <p:nvPr>
            <p:custDataLst>
              <p:tags r:id="rId1"/>
            </p:custDataLst>
          </p:nvPr>
        </p:nvSpPr>
        <p:spPr>
          <a:xfrm>
            <a:off x="3698087" y="2095839"/>
            <a:ext cx="3521448" cy="7898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15000"/>
              </a:lnSpc>
              <a:buFont typeface="Arial" panose="020B0604020202020204" pitchFamily="34" charset="0"/>
              <a:buChar char="•"/>
            </a:pPr>
            <a:r>
              <a:rPr lang="fr-CA" sz="1400" b="1" dirty="0" smtClean="0">
                <a:latin typeface="Calibri Light" panose="020F0302020204030204" pitchFamily="34" charset="0"/>
                <a:ea typeface="Calibri"/>
                <a:cs typeface="Arial"/>
              </a:rPr>
              <a:t>Créativité</a:t>
            </a:r>
            <a:endParaRPr lang="fr-CA" sz="1400" b="1" dirty="0">
              <a:latin typeface="Calibri Light" panose="020F0302020204030204" pitchFamily="34" charset="0"/>
              <a:ea typeface="Calibri"/>
              <a:cs typeface="Times New Roman"/>
            </a:endParaRPr>
          </a:p>
          <a:p>
            <a:pPr marL="171450" indent="-171450">
              <a:lnSpc>
                <a:spcPct val="115000"/>
              </a:lnSpc>
              <a:buFont typeface="Arial" panose="020B0604020202020204" pitchFamily="34" charset="0"/>
              <a:buChar char="•"/>
            </a:pPr>
            <a:r>
              <a:rPr lang="fr-CA" sz="1400" b="1" dirty="0" smtClean="0">
                <a:latin typeface="Calibri Light" panose="020F0302020204030204" pitchFamily="34" charset="0"/>
                <a:ea typeface="Calibri"/>
                <a:cs typeface="Arial"/>
              </a:rPr>
              <a:t>Résolution rationnelle</a:t>
            </a:r>
            <a:r>
              <a:rPr lang="fr-CA" sz="1400" b="1" dirty="0" smtClean="0">
                <a:latin typeface="Calibri Light" panose="020F0302020204030204" pitchFamily="34" charset="0"/>
                <a:ea typeface="Calibri"/>
                <a:cs typeface="Times New Roman"/>
              </a:rPr>
              <a:t> </a:t>
            </a:r>
            <a:r>
              <a:rPr lang="fr-CA" sz="1400" b="1" dirty="0">
                <a:latin typeface="Calibri Light" panose="020F0302020204030204" pitchFamily="34" charset="0"/>
                <a:ea typeface="Calibri"/>
                <a:cs typeface="Arial"/>
              </a:rPr>
              <a:t>de problèmes</a:t>
            </a:r>
            <a:endParaRPr lang="fr-CA" sz="1400" b="1" dirty="0">
              <a:latin typeface="Calibri Light" panose="020F0302020204030204" pitchFamily="34" charset="0"/>
              <a:ea typeface="Calibri"/>
              <a:cs typeface="Times New Roman"/>
            </a:endParaRPr>
          </a:p>
          <a:p>
            <a:pPr marL="171450" indent="-171450">
              <a:lnSpc>
                <a:spcPct val="115000"/>
              </a:lnSpc>
              <a:spcAft>
                <a:spcPts val="1000"/>
              </a:spcAft>
              <a:buFont typeface="Arial" panose="020B0604020202020204" pitchFamily="34" charset="0"/>
              <a:buChar char="•"/>
              <a:tabLst>
                <a:tab pos="767715" algn="l"/>
              </a:tabLst>
            </a:pPr>
            <a:r>
              <a:rPr lang="fr-CA" sz="1400" b="1" dirty="0" smtClean="0">
                <a:latin typeface="Calibri Light" panose="020F0302020204030204" pitchFamily="34" charset="0"/>
                <a:ea typeface="Calibri"/>
                <a:cs typeface="Arial"/>
              </a:rPr>
              <a:t>Bonne </a:t>
            </a:r>
            <a:r>
              <a:rPr lang="fr-CA" sz="1400" b="1" dirty="0">
                <a:latin typeface="Calibri Light" panose="020F0302020204030204" pitchFamily="34" charset="0"/>
                <a:ea typeface="Calibri"/>
                <a:cs typeface="Arial"/>
              </a:rPr>
              <a:t>concentration</a:t>
            </a:r>
            <a:endParaRPr lang="fr-CA" sz="1400" b="1" dirty="0">
              <a:latin typeface="Calibri Light" panose="020F0302020204030204" pitchFamily="34" charset="0"/>
              <a:ea typeface="Calibri"/>
              <a:cs typeface="Times New Roman"/>
            </a:endParaRPr>
          </a:p>
          <a:p>
            <a:pPr>
              <a:lnSpc>
                <a:spcPct val="115000"/>
              </a:lnSpc>
              <a:spcAft>
                <a:spcPts val="1000"/>
              </a:spcAft>
            </a:pPr>
            <a:endParaRPr lang="fr-CA" sz="1100" dirty="0">
              <a:effectLst/>
              <a:ea typeface="Calibri"/>
              <a:cs typeface="Times New Roman"/>
            </a:endParaRPr>
          </a:p>
        </p:txBody>
      </p:sp>
      <p:sp>
        <p:nvSpPr>
          <p:cNvPr id="31" name="Forme libre 30"/>
          <p:cNvSpPr/>
          <p:nvPr>
            <p:custDataLst>
              <p:tags r:id="rId2"/>
            </p:custDataLst>
          </p:nvPr>
        </p:nvSpPr>
        <p:spPr>
          <a:xfrm>
            <a:off x="1826550" y="1561732"/>
            <a:ext cx="5856022" cy="3881120"/>
          </a:xfrm>
          <a:custGeom>
            <a:avLst/>
            <a:gdLst>
              <a:gd name="connsiteX0" fmla="*/ 0 w 4511615"/>
              <a:gd name="connsiteY0" fmla="*/ 3096918 h 3148676"/>
              <a:gd name="connsiteX1" fmla="*/ 2139351 w 4511615"/>
              <a:gd name="connsiteY1" fmla="*/ 35 h 3148676"/>
              <a:gd name="connsiteX2" fmla="*/ 4511615 w 4511615"/>
              <a:gd name="connsiteY2" fmla="*/ 3148676 h 3148676"/>
              <a:gd name="connsiteX3" fmla="*/ 4511615 w 4511615"/>
              <a:gd name="connsiteY3" fmla="*/ 3148676 h 3148676"/>
            </a:gdLst>
            <a:ahLst/>
            <a:cxnLst>
              <a:cxn ang="0">
                <a:pos x="connsiteX0" y="connsiteY0"/>
              </a:cxn>
              <a:cxn ang="0">
                <a:pos x="connsiteX1" y="connsiteY1"/>
              </a:cxn>
              <a:cxn ang="0">
                <a:pos x="connsiteX2" y="connsiteY2"/>
              </a:cxn>
              <a:cxn ang="0">
                <a:pos x="connsiteX3" y="connsiteY3"/>
              </a:cxn>
            </a:cxnLst>
            <a:rect l="l" t="t" r="r" b="b"/>
            <a:pathLst>
              <a:path w="4511615" h="3148676">
                <a:moveTo>
                  <a:pt x="0" y="3096918"/>
                </a:moveTo>
                <a:cubicBezTo>
                  <a:pt x="693707" y="1544163"/>
                  <a:pt x="1387415" y="-8591"/>
                  <a:pt x="2139351" y="35"/>
                </a:cubicBezTo>
                <a:cubicBezTo>
                  <a:pt x="2891287" y="8661"/>
                  <a:pt x="4511615" y="3148676"/>
                  <a:pt x="4511615" y="3148676"/>
                </a:cubicBezTo>
                <a:lnTo>
                  <a:pt x="4511615" y="3148676"/>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 name="Titre 1"/>
          <p:cNvSpPr>
            <a:spLocks noGrp="1"/>
          </p:cNvSpPr>
          <p:nvPr>
            <p:ph type="title"/>
            <p:custDataLst>
              <p:tags r:id="rId3"/>
            </p:custDataLst>
          </p:nvPr>
        </p:nvSpPr>
        <p:spPr/>
        <p:txBody>
          <a:bodyPr>
            <a:normAutofit/>
          </a:bodyPr>
          <a:lstStyle/>
          <a:p>
            <a:r>
              <a:rPr lang="fr-CA" sz="3600" b="1" dirty="0">
                <a:solidFill>
                  <a:schemeClr val="tx1"/>
                </a:solidFill>
                <a:effectLst>
                  <a:outerShdw blurRad="38100" dist="38100" dir="2700000" algn="tl">
                    <a:srgbClr val="000000">
                      <a:alpha val="43137"/>
                    </a:srgbClr>
                  </a:outerShdw>
                </a:effectLst>
                <a:latin typeface="Calibri Light" panose="020F0302020204030204" pitchFamily="34" charset="0"/>
              </a:rPr>
              <a:t>Le stress, ni bon ni mauvais!</a:t>
            </a:r>
          </a:p>
        </p:txBody>
      </p:sp>
      <p:sp>
        <p:nvSpPr>
          <p:cNvPr id="3" name="Espace réservé du contenu 2"/>
          <p:cNvSpPr>
            <a:spLocks noGrp="1"/>
          </p:cNvSpPr>
          <p:nvPr>
            <p:ph idx="1"/>
            <p:custDataLst>
              <p:tags r:id="rId4"/>
            </p:custDataLst>
          </p:nvPr>
        </p:nvSpPr>
        <p:spPr>
          <a:xfrm>
            <a:off x="1637981" y="914400"/>
            <a:ext cx="6686622" cy="4644571"/>
          </a:xfrm>
        </p:spPr>
        <p:txBody>
          <a:bodyPr>
            <a:normAutofit/>
          </a:bodyPr>
          <a:lstStyle/>
          <a:p>
            <a:pPr marL="0" indent="0">
              <a:buNone/>
            </a:pPr>
            <a:endParaRPr lang="fr-CA" dirty="0" smtClean="0"/>
          </a:p>
          <a:p>
            <a:pPr marL="0" indent="0">
              <a:buNone/>
            </a:pPr>
            <a:endParaRPr lang="fr-CA" dirty="0"/>
          </a:p>
          <a:p>
            <a:pPr marL="0" indent="0">
              <a:buNone/>
            </a:pPr>
            <a:endParaRPr lang="fr-CA" dirty="0" smtClean="0"/>
          </a:p>
          <a:p>
            <a:pPr marL="0" indent="0">
              <a:buNone/>
            </a:pPr>
            <a:endParaRPr lang="fr-CA" dirty="0"/>
          </a:p>
          <a:p>
            <a:pPr marL="0" indent="0">
              <a:buNone/>
            </a:pPr>
            <a:endParaRPr lang="fr-CA" dirty="0" smtClean="0"/>
          </a:p>
          <a:p>
            <a:pPr marL="0" indent="0">
              <a:buNone/>
            </a:pPr>
            <a:endParaRPr lang="fr-CA" dirty="0"/>
          </a:p>
          <a:p>
            <a:pPr marL="0" indent="0">
              <a:buNone/>
            </a:pPr>
            <a:endParaRPr lang="fr-CA" dirty="0" smtClean="0"/>
          </a:p>
          <a:p>
            <a:pPr marL="0" indent="0">
              <a:buNone/>
            </a:pPr>
            <a:endParaRPr lang="fr-CA" dirty="0"/>
          </a:p>
        </p:txBody>
      </p:sp>
      <p:sp>
        <p:nvSpPr>
          <p:cNvPr id="26" name="Zone de texte 1"/>
          <p:cNvSpPr txBox="1"/>
          <p:nvPr>
            <p:custDataLst>
              <p:tags r:id="rId5"/>
            </p:custDataLst>
          </p:nvPr>
        </p:nvSpPr>
        <p:spPr>
          <a:xfrm>
            <a:off x="2291837" y="4362022"/>
            <a:ext cx="1532017" cy="926331"/>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171450" indent="-171450">
              <a:lnSpc>
                <a:spcPct val="115000"/>
              </a:lnSpc>
              <a:buFont typeface="Arial" panose="020B0604020202020204" pitchFamily="34" charset="0"/>
              <a:buChar char="•"/>
            </a:pPr>
            <a:r>
              <a:rPr lang="fr-CA" sz="1400" b="1" dirty="0" smtClean="0">
                <a:latin typeface="Calibri Light" panose="020F0302020204030204" pitchFamily="34" charset="0"/>
                <a:ea typeface="Calibri"/>
                <a:cs typeface="Arial"/>
              </a:rPr>
              <a:t>Fatigue</a:t>
            </a:r>
            <a:endParaRPr lang="fr-CA" sz="1400" b="1" dirty="0">
              <a:latin typeface="Calibri Light" panose="020F0302020204030204" pitchFamily="34" charset="0"/>
              <a:ea typeface="Calibri"/>
              <a:cs typeface="Times New Roman"/>
            </a:endParaRPr>
          </a:p>
          <a:p>
            <a:pPr marL="171450" indent="-171450">
              <a:lnSpc>
                <a:spcPct val="115000"/>
              </a:lnSpc>
              <a:buFont typeface="Arial" panose="020B0604020202020204" pitchFamily="34" charset="0"/>
              <a:buChar char="•"/>
            </a:pPr>
            <a:r>
              <a:rPr lang="fr-CA" sz="1400" b="1" dirty="0" smtClean="0">
                <a:latin typeface="Calibri Light" panose="020F0302020204030204" pitchFamily="34" charset="0"/>
                <a:ea typeface="Calibri"/>
                <a:cs typeface="Arial"/>
              </a:rPr>
              <a:t>Ennui</a:t>
            </a:r>
            <a:endParaRPr lang="fr-CA" sz="1400" b="1" dirty="0">
              <a:latin typeface="Calibri Light" panose="020F0302020204030204" pitchFamily="34" charset="0"/>
              <a:ea typeface="Calibri"/>
              <a:cs typeface="Times New Roman"/>
            </a:endParaRPr>
          </a:p>
          <a:p>
            <a:pPr marL="171450" indent="-171450">
              <a:lnSpc>
                <a:spcPct val="115000"/>
              </a:lnSpc>
              <a:buFont typeface="Arial" panose="020B0604020202020204" pitchFamily="34" charset="0"/>
              <a:buChar char="•"/>
            </a:pPr>
            <a:r>
              <a:rPr lang="fr-CA" sz="1400" b="1" dirty="0" smtClean="0">
                <a:latin typeface="Calibri Light" panose="020F0302020204030204" pitchFamily="34" charset="0"/>
                <a:ea typeface="Calibri"/>
                <a:cs typeface="Arial"/>
              </a:rPr>
              <a:t>Frustration</a:t>
            </a:r>
            <a:endParaRPr lang="fr-CA" sz="1400" b="1" dirty="0">
              <a:latin typeface="Calibri Light" panose="020F0302020204030204" pitchFamily="34" charset="0"/>
              <a:ea typeface="Calibri"/>
              <a:cs typeface="Times New Roman"/>
            </a:endParaRPr>
          </a:p>
          <a:p>
            <a:pPr marL="171450" indent="-171450">
              <a:lnSpc>
                <a:spcPct val="115000"/>
              </a:lnSpc>
              <a:spcAft>
                <a:spcPts val="1000"/>
              </a:spcAft>
              <a:buFont typeface="Arial" panose="020B0604020202020204" pitchFamily="34" charset="0"/>
              <a:buChar char="•"/>
            </a:pPr>
            <a:r>
              <a:rPr lang="fr-CA" sz="1400" b="1" dirty="0" smtClean="0">
                <a:latin typeface="Calibri Light" panose="020F0302020204030204" pitchFamily="34" charset="0"/>
                <a:ea typeface="Calibri"/>
                <a:cs typeface="Arial"/>
              </a:rPr>
              <a:t>Insatisfaction</a:t>
            </a:r>
            <a:endParaRPr lang="fr-CA" sz="1400" b="1" dirty="0">
              <a:latin typeface="Calibri Light" panose="020F0302020204030204" pitchFamily="34" charset="0"/>
              <a:ea typeface="Calibri"/>
              <a:cs typeface="Times New Roman"/>
            </a:endParaRPr>
          </a:p>
        </p:txBody>
      </p:sp>
      <p:sp>
        <p:nvSpPr>
          <p:cNvPr id="28" name="Zone de texte 6"/>
          <p:cNvSpPr txBox="1"/>
          <p:nvPr>
            <p:custDataLst>
              <p:tags r:id="rId6"/>
            </p:custDataLst>
          </p:nvPr>
        </p:nvSpPr>
        <p:spPr>
          <a:xfrm>
            <a:off x="3624942" y="1703319"/>
            <a:ext cx="2206839" cy="392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CA" sz="2000" b="1" dirty="0">
                <a:effectLst/>
                <a:latin typeface="Calibri Light"/>
                <a:ea typeface="Calibri"/>
                <a:cs typeface="Times New Roman"/>
              </a:rPr>
              <a:t>Mémoire optimale</a:t>
            </a:r>
            <a:endParaRPr lang="fr-CA" sz="2000" dirty="0">
              <a:effectLst/>
              <a:ea typeface="Calibri"/>
              <a:cs typeface="Times New Roman"/>
            </a:endParaRPr>
          </a:p>
        </p:txBody>
      </p:sp>
      <p:cxnSp>
        <p:nvCxnSpPr>
          <p:cNvPr id="30" name="Connecteur droit avec flèche 29"/>
          <p:cNvCxnSpPr/>
          <p:nvPr>
            <p:custDataLst>
              <p:tags r:id="rId7"/>
            </p:custDataLst>
          </p:nvPr>
        </p:nvCxnSpPr>
        <p:spPr>
          <a:xfrm>
            <a:off x="1431291" y="5725494"/>
            <a:ext cx="6734141"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Zone de texte 11"/>
          <p:cNvSpPr txBox="1"/>
          <p:nvPr>
            <p:custDataLst>
              <p:tags r:id="rId8"/>
            </p:custDataLst>
          </p:nvPr>
        </p:nvSpPr>
        <p:spPr>
          <a:xfrm>
            <a:off x="5717578" y="4341940"/>
            <a:ext cx="2607025" cy="108337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lnSpc>
                <a:spcPct val="115000"/>
              </a:lnSpc>
              <a:buFont typeface="Arial" panose="020B0604020202020204" pitchFamily="34" charset="0"/>
              <a:buChar char="•"/>
            </a:pPr>
            <a:r>
              <a:rPr lang="fr-CA" sz="1400" b="1" dirty="0" smtClean="0">
                <a:latin typeface="Calibri Light" panose="020F0302020204030204" pitchFamily="34" charset="0"/>
                <a:ea typeface="Calibri"/>
                <a:cs typeface="Arial"/>
              </a:rPr>
              <a:t>Inefficacité</a:t>
            </a:r>
            <a:endParaRPr lang="fr-CA" sz="1400" b="1" dirty="0">
              <a:latin typeface="Calibri Light" panose="020F0302020204030204" pitchFamily="34" charset="0"/>
              <a:ea typeface="Calibri"/>
              <a:cs typeface="Times New Roman"/>
            </a:endParaRPr>
          </a:p>
          <a:p>
            <a:pPr marL="171450" indent="-171450">
              <a:lnSpc>
                <a:spcPct val="115000"/>
              </a:lnSpc>
              <a:buFont typeface="Arial" panose="020B0604020202020204" pitchFamily="34" charset="0"/>
              <a:buChar char="•"/>
            </a:pPr>
            <a:r>
              <a:rPr lang="fr-CA" sz="1400" b="1" dirty="0" smtClean="0">
                <a:latin typeface="Calibri Light" panose="020F0302020204030204" pitchFamily="34" charset="0"/>
                <a:ea typeface="Calibri"/>
                <a:cs typeface="Arial"/>
              </a:rPr>
              <a:t>Trous </a:t>
            </a:r>
            <a:r>
              <a:rPr lang="fr-CA" sz="1400" b="1" dirty="0">
                <a:latin typeface="Calibri Light" panose="020F0302020204030204" pitchFamily="34" charset="0"/>
                <a:ea typeface="Calibri"/>
                <a:cs typeface="Arial"/>
              </a:rPr>
              <a:t>de mémoire</a:t>
            </a:r>
            <a:endParaRPr lang="fr-CA" sz="1400" b="1" dirty="0">
              <a:latin typeface="Calibri Light" panose="020F0302020204030204" pitchFamily="34" charset="0"/>
              <a:ea typeface="Calibri"/>
              <a:cs typeface="Times New Roman"/>
            </a:endParaRPr>
          </a:p>
          <a:p>
            <a:pPr marL="171450" indent="-171450">
              <a:lnSpc>
                <a:spcPct val="115000"/>
              </a:lnSpc>
              <a:buFont typeface="Arial" panose="020B0604020202020204" pitchFamily="34" charset="0"/>
              <a:buChar char="•"/>
            </a:pPr>
            <a:r>
              <a:rPr lang="fr-CA" sz="1400" b="1" dirty="0" smtClean="0">
                <a:latin typeface="Calibri Light" panose="020F0302020204030204" pitchFamily="34" charset="0"/>
                <a:ea typeface="Calibri"/>
                <a:cs typeface="Arial"/>
              </a:rPr>
              <a:t>Difficulté de</a:t>
            </a:r>
            <a:r>
              <a:rPr lang="fr-CA" sz="1400" b="1" dirty="0" smtClean="0">
                <a:latin typeface="Calibri Light" panose="020F0302020204030204" pitchFamily="34" charset="0"/>
                <a:ea typeface="Calibri"/>
                <a:cs typeface="Times New Roman"/>
              </a:rPr>
              <a:t> </a:t>
            </a:r>
            <a:r>
              <a:rPr lang="fr-CA" sz="1400" b="1" dirty="0">
                <a:latin typeface="Calibri Light" panose="020F0302020204030204" pitchFamily="34" charset="0"/>
                <a:ea typeface="Calibri"/>
                <a:cs typeface="Arial"/>
              </a:rPr>
              <a:t>concentration</a:t>
            </a:r>
            <a:endParaRPr lang="fr-CA" sz="1400" b="1" dirty="0">
              <a:latin typeface="Calibri Light" panose="020F0302020204030204" pitchFamily="34" charset="0"/>
              <a:ea typeface="Calibri"/>
              <a:cs typeface="Times New Roman"/>
            </a:endParaRPr>
          </a:p>
          <a:p>
            <a:pPr marL="171450" indent="-171450">
              <a:lnSpc>
                <a:spcPct val="115000"/>
              </a:lnSpc>
              <a:spcAft>
                <a:spcPts val="1000"/>
              </a:spcAft>
              <a:buFont typeface="Arial" panose="020B0604020202020204" pitchFamily="34" charset="0"/>
              <a:buChar char="•"/>
            </a:pPr>
            <a:r>
              <a:rPr lang="fr-CA" sz="1400" b="1" dirty="0" smtClean="0">
                <a:latin typeface="Calibri Light" panose="020F0302020204030204" pitchFamily="34" charset="0"/>
                <a:ea typeface="Calibri"/>
                <a:cs typeface="Arial"/>
              </a:rPr>
              <a:t>Tension </a:t>
            </a:r>
            <a:r>
              <a:rPr lang="fr-CA" sz="1400" b="1" dirty="0">
                <a:latin typeface="Calibri Light" panose="020F0302020204030204" pitchFamily="34" charset="0"/>
                <a:ea typeface="Calibri"/>
                <a:cs typeface="Arial"/>
              </a:rPr>
              <a:t>musculair</a:t>
            </a:r>
            <a:r>
              <a:rPr lang="fr-CA" sz="1400" dirty="0">
                <a:latin typeface="Calibri Light" panose="020F0302020204030204" pitchFamily="34" charset="0"/>
                <a:ea typeface="Calibri"/>
                <a:cs typeface="Arial"/>
              </a:rPr>
              <a:t>e</a:t>
            </a:r>
            <a:endParaRPr lang="fr-CA" sz="1400" dirty="0">
              <a:latin typeface="Calibri Light" panose="020F0302020204030204" pitchFamily="34" charset="0"/>
              <a:ea typeface="Calibri"/>
              <a:cs typeface="Times New Roman"/>
            </a:endParaRPr>
          </a:p>
        </p:txBody>
      </p:sp>
      <p:sp>
        <p:nvSpPr>
          <p:cNvPr id="33" name="Zone de texte 12"/>
          <p:cNvSpPr txBox="1"/>
          <p:nvPr>
            <p:custDataLst>
              <p:tags r:id="rId9"/>
            </p:custDataLst>
          </p:nvPr>
        </p:nvSpPr>
        <p:spPr>
          <a:xfrm>
            <a:off x="1446653" y="5769807"/>
            <a:ext cx="845185" cy="35911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CA" dirty="0" smtClean="0">
                <a:effectLst/>
                <a:latin typeface="Calibri Light" panose="020F0302020204030204" pitchFamily="34" charset="0"/>
                <a:ea typeface="Calibri"/>
                <a:cs typeface="Times New Roman"/>
              </a:rPr>
              <a:t>Bas</a:t>
            </a:r>
            <a:endParaRPr lang="fr-CA" dirty="0">
              <a:effectLst/>
              <a:latin typeface="Calibri Light" panose="020F0302020204030204" pitchFamily="34" charset="0"/>
              <a:ea typeface="Calibri"/>
              <a:cs typeface="Times New Roman"/>
            </a:endParaRPr>
          </a:p>
        </p:txBody>
      </p:sp>
      <p:sp>
        <p:nvSpPr>
          <p:cNvPr id="35" name="Zone de texte 14"/>
          <p:cNvSpPr txBox="1"/>
          <p:nvPr>
            <p:custDataLst>
              <p:tags r:id="rId10"/>
            </p:custDataLst>
          </p:nvPr>
        </p:nvSpPr>
        <p:spPr>
          <a:xfrm>
            <a:off x="7219535" y="5779242"/>
            <a:ext cx="845185" cy="440908"/>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CA" dirty="0">
                <a:effectLst/>
                <a:latin typeface="Calibri Light" panose="020F0302020204030204" pitchFamily="34" charset="0"/>
                <a:ea typeface="Calibri"/>
                <a:cs typeface="Times New Roman"/>
              </a:rPr>
              <a:t>Élevé</a:t>
            </a:r>
          </a:p>
        </p:txBody>
      </p:sp>
      <p:sp>
        <p:nvSpPr>
          <p:cNvPr id="36" name="Zone de texte 15"/>
          <p:cNvSpPr txBox="1"/>
          <p:nvPr>
            <p:custDataLst>
              <p:tags r:id="rId11"/>
            </p:custDataLst>
          </p:nvPr>
        </p:nvSpPr>
        <p:spPr>
          <a:xfrm>
            <a:off x="3505724" y="5770382"/>
            <a:ext cx="2266282" cy="477585"/>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tabLst>
                <a:tab pos="767715" algn="l"/>
              </a:tabLst>
            </a:pPr>
            <a:r>
              <a:rPr lang="fr-CA" sz="2000" b="1" dirty="0" smtClean="0">
                <a:effectLst/>
                <a:latin typeface="Calibri Light" panose="020F0302020204030204" pitchFamily="34" charset="0"/>
                <a:ea typeface="Calibri"/>
                <a:cs typeface="Times New Roman"/>
              </a:rPr>
              <a:t>Hormones de </a:t>
            </a:r>
            <a:r>
              <a:rPr lang="fr-CA" sz="2000" b="1" dirty="0">
                <a:effectLst/>
                <a:latin typeface="Calibri Light" panose="020F0302020204030204" pitchFamily="34" charset="0"/>
                <a:ea typeface="Calibri"/>
                <a:cs typeface="Times New Roman"/>
              </a:rPr>
              <a:t>stress</a:t>
            </a:r>
            <a:endParaRPr lang="fr-CA" sz="2000" dirty="0">
              <a:effectLst/>
              <a:latin typeface="Calibri Light" panose="020F0302020204030204" pitchFamily="34" charset="0"/>
              <a:ea typeface="Calibri"/>
              <a:cs typeface="Times New Roman"/>
            </a:endParaRPr>
          </a:p>
        </p:txBody>
      </p:sp>
      <p:sp>
        <p:nvSpPr>
          <p:cNvPr id="37" name="Zone de texte 16"/>
          <p:cNvSpPr txBox="1"/>
          <p:nvPr>
            <p:custDataLst>
              <p:tags r:id="rId12"/>
            </p:custDataLst>
          </p:nvPr>
        </p:nvSpPr>
        <p:spPr>
          <a:xfrm rot="16200000">
            <a:off x="-536253" y="3329889"/>
            <a:ext cx="3073394" cy="3448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tabLst>
                <a:tab pos="767715" algn="l"/>
              </a:tabLst>
            </a:pPr>
            <a:r>
              <a:rPr lang="fr-CA" sz="2000" b="1" dirty="0" smtClean="0">
                <a:latin typeface="Calibri Light" panose="020F0302020204030204" pitchFamily="34" charset="0"/>
                <a:ea typeface="Calibri"/>
                <a:cs typeface="Times New Roman"/>
              </a:rPr>
              <a:t>Performance  mémoire</a:t>
            </a:r>
            <a:endParaRPr lang="fr-CA" sz="2000" dirty="0">
              <a:effectLst/>
              <a:latin typeface="Calibri Light" panose="020F0302020204030204" pitchFamily="34" charset="0"/>
              <a:ea typeface="Calibri"/>
              <a:cs typeface="Times New Roman"/>
            </a:endParaRPr>
          </a:p>
          <a:p>
            <a:pPr>
              <a:lnSpc>
                <a:spcPct val="115000"/>
              </a:lnSpc>
              <a:spcAft>
                <a:spcPts val="1000"/>
              </a:spcAft>
            </a:pPr>
            <a:r>
              <a:rPr lang="fr-CA" sz="1100" dirty="0">
                <a:effectLst/>
                <a:ea typeface="Calibri"/>
                <a:cs typeface="Times New Roman"/>
              </a:rPr>
              <a:t> </a:t>
            </a:r>
          </a:p>
        </p:txBody>
      </p:sp>
      <p:sp>
        <p:nvSpPr>
          <p:cNvPr id="23" name="Rectangle 40"/>
          <p:cNvSpPr>
            <a:spLocks noChangeArrowheads="1"/>
          </p:cNvSpPr>
          <p:nvPr>
            <p:custDataLst>
              <p:tags r:id="rId13"/>
            </p:custDataLst>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38" name="Rectangle 45"/>
          <p:cNvSpPr>
            <a:spLocks noChangeArrowheads="1"/>
          </p:cNvSpPr>
          <p:nvPr>
            <p:custDataLst>
              <p:tags r:id="rId14"/>
            </p:custDataLst>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800" b="0" i="0" u="none" strike="noStrike" cap="none" normalizeH="0" baseline="0" smtClean="0">
                <a:ln>
                  <a:noFill/>
                </a:ln>
                <a:solidFill>
                  <a:schemeClr val="tx1"/>
                </a:solidFill>
                <a:effectLst/>
                <a:latin typeface="Arial" pitchFamily="34" charset="0"/>
                <a:cs typeface="Arial" pitchFamily="34" charset="0"/>
              </a:rPr>
              <a:t/>
            </a:r>
            <a:br>
              <a:rPr kumimoji="0" lang="fr-CA" altLang="fr-FR" sz="1800" b="0" i="0" u="none" strike="noStrike" cap="none" normalizeH="0" baseline="0" smtClean="0">
                <a:ln>
                  <a:noFill/>
                </a:ln>
                <a:solidFill>
                  <a:schemeClr val="tx1"/>
                </a:solidFill>
                <a:effectLst/>
                <a:latin typeface="Arial" pitchFamily="34" charset="0"/>
                <a:cs typeface="Arial" pitchFamily="34" charset="0"/>
              </a:rPr>
            </a:br>
            <a:endParaRPr kumimoji="0" lang="fr-CA" altLang="fr-F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47"/>
          <p:cNvSpPr>
            <a:spLocks noChangeArrowheads="1"/>
          </p:cNvSpPr>
          <p:nvPr>
            <p:custDataLst>
              <p:tags r:id="rId15"/>
            </p:custDataLst>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56"/>
          <p:cNvSpPr>
            <a:spLocks noChangeArrowheads="1"/>
          </p:cNvSpPr>
          <p:nvPr>
            <p:custDataLst>
              <p:tags r:id="rId16"/>
            </p:custDataLst>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768350" algn="l"/>
              </a:tabLst>
              <a:defRPr>
                <a:solidFill>
                  <a:schemeClr val="tx1"/>
                </a:solidFill>
                <a:latin typeface="Arial" pitchFamily="34" charset="0"/>
                <a:cs typeface="Arial" pitchFamily="34" charset="0"/>
              </a:defRPr>
            </a:lvl1pPr>
            <a:lvl2pPr fontAlgn="base">
              <a:spcBef>
                <a:spcPct val="0"/>
              </a:spcBef>
              <a:spcAft>
                <a:spcPct val="0"/>
              </a:spcAft>
              <a:tabLst>
                <a:tab pos="768350" algn="l"/>
              </a:tabLst>
              <a:defRPr>
                <a:solidFill>
                  <a:schemeClr val="tx1"/>
                </a:solidFill>
                <a:latin typeface="Arial" pitchFamily="34" charset="0"/>
                <a:cs typeface="Arial" pitchFamily="34" charset="0"/>
              </a:defRPr>
            </a:lvl2pPr>
            <a:lvl3pPr fontAlgn="base">
              <a:spcBef>
                <a:spcPct val="0"/>
              </a:spcBef>
              <a:spcAft>
                <a:spcPct val="0"/>
              </a:spcAft>
              <a:tabLst>
                <a:tab pos="768350" algn="l"/>
              </a:tabLst>
              <a:defRPr>
                <a:solidFill>
                  <a:schemeClr val="tx1"/>
                </a:solidFill>
                <a:latin typeface="Arial" pitchFamily="34" charset="0"/>
                <a:cs typeface="Arial" pitchFamily="34" charset="0"/>
              </a:defRPr>
            </a:lvl3pPr>
            <a:lvl4pPr fontAlgn="base">
              <a:spcBef>
                <a:spcPct val="0"/>
              </a:spcBef>
              <a:spcAft>
                <a:spcPct val="0"/>
              </a:spcAft>
              <a:tabLst>
                <a:tab pos="768350" algn="l"/>
              </a:tabLst>
              <a:defRPr>
                <a:solidFill>
                  <a:schemeClr val="tx1"/>
                </a:solidFill>
                <a:latin typeface="Arial" pitchFamily="34" charset="0"/>
                <a:cs typeface="Arial" pitchFamily="34" charset="0"/>
              </a:defRPr>
            </a:lvl4pPr>
            <a:lvl5pPr fontAlgn="base">
              <a:spcBef>
                <a:spcPct val="0"/>
              </a:spcBef>
              <a:spcAft>
                <a:spcPct val="0"/>
              </a:spcAft>
              <a:tabLst>
                <a:tab pos="768350" algn="l"/>
              </a:tabLst>
              <a:defRPr>
                <a:solidFill>
                  <a:schemeClr val="tx1"/>
                </a:solidFill>
                <a:latin typeface="Arial" pitchFamily="34" charset="0"/>
                <a:cs typeface="Arial" pitchFamily="34" charset="0"/>
              </a:defRPr>
            </a:lvl5pPr>
            <a:lvl6pPr fontAlgn="base">
              <a:spcBef>
                <a:spcPct val="0"/>
              </a:spcBef>
              <a:spcAft>
                <a:spcPct val="0"/>
              </a:spcAft>
              <a:tabLst>
                <a:tab pos="768350" algn="l"/>
              </a:tabLst>
              <a:defRPr>
                <a:solidFill>
                  <a:schemeClr val="tx1"/>
                </a:solidFill>
                <a:latin typeface="Arial" pitchFamily="34" charset="0"/>
                <a:cs typeface="Arial" pitchFamily="34" charset="0"/>
              </a:defRPr>
            </a:lvl6pPr>
            <a:lvl7pPr fontAlgn="base">
              <a:spcBef>
                <a:spcPct val="0"/>
              </a:spcBef>
              <a:spcAft>
                <a:spcPct val="0"/>
              </a:spcAft>
              <a:tabLst>
                <a:tab pos="768350" algn="l"/>
              </a:tabLst>
              <a:defRPr>
                <a:solidFill>
                  <a:schemeClr val="tx1"/>
                </a:solidFill>
                <a:latin typeface="Arial" pitchFamily="34" charset="0"/>
                <a:cs typeface="Arial" pitchFamily="34" charset="0"/>
              </a:defRPr>
            </a:lvl7pPr>
            <a:lvl8pPr fontAlgn="base">
              <a:spcBef>
                <a:spcPct val="0"/>
              </a:spcBef>
              <a:spcAft>
                <a:spcPct val="0"/>
              </a:spcAft>
              <a:tabLst>
                <a:tab pos="768350" algn="l"/>
              </a:tabLst>
              <a:defRPr>
                <a:solidFill>
                  <a:schemeClr val="tx1"/>
                </a:solidFill>
                <a:latin typeface="Arial" pitchFamily="34" charset="0"/>
                <a:cs typeface="Arial" pitchFamily="34" charset="0"/>
              </a:defRPr>
            </a:lvl8pPr>
            <a:lvl9pPr fontAlgn="base">
              <a:spcBef>
                <a:spcPct val="0"/>
              </a:spcBef>
              <a:spcAft>
                <a:spcPct val="0"/>
              </a:spcAft>
              <a:tabLst>
                <a:tab pos="7683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768350" algn="l"/>
              </a:tabLst>
            </a:pPr>
            <a:endParaRPr kumimoji="0" lang="fr-CA"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68350" algn="l"/>
              </a:tabLst>
            </a:pPr>
            <a:r>
              <a:rPr kumimoji="0" lang="fr-CA"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CA" alt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8350" algn="l"/>
              </a:tabLst>
            </a:pPr>
            <a:endParaRPr kumimoji="0" lang="fr-CA" alt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6" name="Connecteur droit avec flèche 45"/>
          <p:cNvCxnSpPr/>
          <p:nvPr>
            <p:custDataLst>
              <p:tags r:id="rId17"/>
            </p:custDataLst>
          </p:nvPr>
        </p:nvCxnSpPr>
        <p:spPr>
          <a:xfrm flipV="1">
            <a:off x="1431291" y="1153886"/>
            <a:ext cx="0" cy="457160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Zone de texte 14"/>
          <p:cNvSpPr txBox="1"/>
          <p:nvPr>
            <p:custDataLst>
              <p:tags r:id="rId18"/>
            </p:custDataLst>
          </p:nvPr>
        </p:nvSpPr>
        <p:spPr>
          <a:xfrm rot="16200000">
            <a:off x="750253" y="1405180"/>
            <a:ext cx="845185" cy="440908"/>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CA" dirty="0" smtClean="0">
                <a:effectLst/>
                <a:latin typeface="Calibri Light" panose="020F0302020204030204" pitchFamily="34" charset="0"/>
                <a:ea typeface="Calibri"/>
                <a:cs typeface="Times New Roman"/>
              </a:rPr>
              <a:t>Élevé</a:t>
            </a:r>
            <a:endParaRPr lang="fr-CA" dirty="0">
              <a:effectLst/>
              <a:latin typeface="Calibri Light" panose="020F0302020204030204" pitchFamily="34" charset="0"/>
              <a:ea typeface="Calibri"/>
              <a:cs typeface="Times New Roman"/>
            </a:endParaRPr>
          </a:p>
        </p:txBody>
      </p:sp>
      <p:sp>
        <p:nvSpPr>
          <p:cNvPr id="49" name="Zone de texte 9"/>
          <p:cNvSpPr txBox="1"/>
          <p:nvPr>
            <p:custDataLst>
              <p:tags r:id="rId19"/>
            </p:custDataLst>
          </p:nvPr>
        </p:nvSpPr>
        <p:spPr>
          <a:xfrm>
            <a:off x="5222963" y="4002237"/>
            <a:ext cx="2157551" cy="308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CA" b="1" dirty="0" smtClean="0">
                <a:effectLst/>
                <a:latin typeface="Calibri Light"/>
                <a:ea typeface="Calibri"/>
                <a:cs typeface="Times New Roman"/>
              </a:rPr>
              <a:t>Dépression</a:t>
            </a:r>
            <a:endParaRPr lang="fr-CA" dirty="0">
              <a:effectLst/>
              <a:latin typeface="Calibri"/>
              <a:ea typeface="Calibri"/>
              <a:cs typeface="Times New Roman"/>
            </a:endParaRPr>
          </a:p>
        </p:txBody>
      </p:sp>
      <p:sp>
        <p:nvSpPr>
          <p:cNvPr id="24" name="Zone de texte 9"/>
          <p:cNvSpPr txBox="1"/>
          <p:nvPr>
            <p:custDataLst>
              <p:tags r:id="rId20"/>
            </p:custDataLst>
          </p:nvPr>
        </p:nvSpPr>
        <p:spPr>
          <a:xfrm>
            <a:off x="1948542" y="4002237"/>
            <a:ext cx="3274421" cy="308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CA" b="1" dirty="0" smtClean="0">
                <a:effectLst/>
                <a:latin typeface="Calibri Light"/>
                <a:ea typeface="Calibri"/>
                <a:cs typeface="Times New Roman"/>
              </a:rPr>
              <a:t>Épuisement professionnel</a:t>
            </a:r>
            <a:endParaRPr lang="fr-CA" dirty="0">
              <a:effectLst/>
              <a:latin typeface="Calibri"/>
              <a:ea typeface="Calibri"/>
              <a:cs typeface="Times New Roman"/>
            </a:endParaRPr>
          </a:p>
        </p:txBody>
      </p:sp>
      <p:sp>
        <p:nvSpPr>
          <p:cNvPr id="4" name="ZoneTexte 3"/>
          <p:cNvSpPr txBox="1"/>
          <p:nvPr>
            <p:custDataLst>
              <p:tags r:id="rId21"/>
            </p:custDataLst>
          </p:nvPr>
        </p:nvSpPr>
        <p:spPr>
          <a:xfrm>
            <a:off x="3241964" y="4455856"/>
            <a:ext cx="1662546" cy="369332"/>
          </a:xfrm>
          <a:prstGeom prst="rect">
            <a:avLst/>
          </a:prstGeom>
          <a:noFill/>
        </p:spPr>
        <p:txBody>
          <a:bodyPr wrap="square" rtlCol="0">
            <a:spAutoFit/>
          </a:bodyPr>
          <a:lstStyle/>
          <a:p>
            <a:r>
              <a:rPr lang="fr-CA" dirty="0" smtClean="0"/>
              <a:t>    </a:t>
            </a:r>
            <a:endParaRPr lang="fr-CA" dirty="0"/>
          </a:p>
        </p:txBody>
      </p:sp>
    </p:spTree>
    <p:extLst>
      <p:ext uri="{BB962C8B-B14F-4D97-AF65-F5344CB8AC3E}">
        <p14:creationId xmlns:p14="http://schemas.microsoft.com/office/powerpoint/2010/main" val="2827212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971800" y="1992354"/>
            <a:ext cx="5867400" cy="3812910"/>
          </a:xfrm>
        </p:spPr>
        <p:txBody>
          <a:bodyPr>
            <a:noAutofit/>
          </a:bodyPr>
          <a:lstStyle/>
          <a:p>
            <a:r>
              <a:rPr lang="fr-CA" altLang="fr-FR" sz="5400">
                <a:effectLst>
                  <a:outerShdw blurRad="38100" dist="38100" dir="2700000" algn="tl">
                    <a:srgbClr val="FFFFFF"/>
                  </a:outerShdw>
                </a:effectLst>
                <a:latin typeface="Calibri Light" panose="020F0302020204030204" pitchFamily="34" charset="0"/>
              </a:rPr>
              <a:t>Le </a:t>
            </a:r>
            <a:r>
              <a:rPr lang="fr-CA" altLang="fr-FR" sz="5400" i="1">
                <a:solidFill>
                  <a:srgbClr val="F95919"/>
                </a:solidFill>
                <a:effectLst>
                  <a:outerShdw blurRad="38100" dist="38100" dir="2700000" algn="tl">
                    <a:srgbClr val="FFFFFF"/>
                  </a:outerShdw>
                </a:effectLst>
                <a:latin typeface="Calibri Light" panose="020F0302020204030204" pitchFamily="34" charset="0"/>
              </a:rPr>
              <a:t>CINÉ </a:t>
            </a:r>
            <a:r>
              <a:rPr lang="fr-CA" altLang="fr-FR" sz="5400">
                <a:effectLst>
                  <a:outerShdw blurRad="38100" dist="38100" dir="2700000" algn="tl">
                    <a:srgbClr val="FFFFFF"/>
                  </a:outerShdw>
                </a:effectLst>
                <a:latin typeface="Calibri Light" panose="020F0302020204030204" pitchFamily="34" charset="0"/>
              </a:rPr>
              <a:t>de vos élèves? </a:t>
            </a:r>
            <a:br>
              <a:rPr lang="fr-CA" altLang="fr-FR" sz="5400">
                <a:effectLst>
                  <a:outerShdw blurRad="38100" dist="38100" dir="2700000" algn="tl">
                    <a:srgbClr val="FFFFFF"/>
                  </a:outerShdw>
                </a:effectLst>
                <a:latin typeface="Calibri Light" panose="020F0302020204030204" pitchFamily="34" charset="0"/>
              </a:rPr>
            </a:br>
            <a:endParaRPr lang="fr-CA" sz="5400">
              <a:latin typeface="Calibri Light" panose="020F0302020204030204" pitchFamily="34" charset="0"/>
            </a:endParaRPr>
          </a:p>
        </p:txBody>
      </p:sp>
    </p:spTree>
    <p:extLst>
      <p:ext uri="{BB962C8B-B14F-4D97-AF65-F5344CB8AC3E}">
        <p14:creationId xmlns:p14="http://schemas.microsoft.com/office/powerpoint/2010/main" val="30344762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noAutofit/>
          </a:bodyPr>
          <a:lstStyle/>
          <a:p>
            <a:r>
              <a:rPr lang="fr-CA" sz="3600" b="1">
                <a:solidFill>
                  <a:schemeClr val="tx1"/>
                </a:solidFill>
                <a:effectLst>
                  <a:outerShdw blurRad="38100" dist="38100" dir="2700000" algn="tl">
                    <a:srgbClr val="000000">
                      <a:alpha val="43137"/>
                    </a:srgbClr>
                  </a:outerShdw>
                </a:effectLst>
                <a:latin typeface="Calibri Light" panose="020F0302020204030204" pitchFamily="34" charset="0"/>
              </a:rPr>
              <a:t>Le CINÉ des élèves</a:t>
            </a:r>
          </a:p>
        </p:txBody>
      </p:sp>
      <p:sp>
        <p:nvSpPr>
          <p:cNvPr id="5" name="Espace réservé du contenu 4"/>
          <p:cNvSpPr>
            <a:spLocks noGrp="1"/>
          </p:cNvSpPr>
          <p:nvPr>
            <p:ph idx="1"/>
            <p:custDataLst>
              <p:tags r:id="rId2"/>
            </p:custDataLst>
          </p:nvPr>
        </p:nvSpPr>
        <p:spPr>
          <a:xfrm>
            <a:off x="611560" y="1556792"/>
            <a:ext cx="8229600" cy="4392488"/>
          </a:xfrm>
        </p:spPr>
        <p:txBody>
          <a:bodyPr>
            <a:normAutofit/>
          </a:bodyPr>
          <a:lstStyle/>
          <a:p>
            <a:pPr>
              <a:lnSpc>
                <a:spcPct val="90000"/>
              </a:lnSpc>
              <a:buClr>
                <a:srgbClr val="99CC00"/>
              </a:buClr>
              <a:buNone/>
              <a:defRPr/>
            </a:pPr>
            <a:r>
              <a:rPr lang="fr-CA" altLang="fr-FR" sz="2800" b="1" dirty="0">
                <a:solidFill>
                  <a:srgbClr val="FF0000"/>
                </a:solidFill>
                <a:effectLst>
                  <a:outerShdw blurRad="38100" dist="38100" dir="2700000" algn="tl">
                    <a:srgbClr val="000000">
                      <a:alpha val="43137"/>
                    </a:srgbClr>
                  </a:outerShdw>
                </a:effectLst>
                <a:latin typeface="Calibri Light" panose="020F0302020204030204" pitchFamily="34" charset="0"/>
              </a:rPr>
              <a:t>Contrôle : </a:t>
            </a:r>
            <a:endParaRPr lang="fr-CA" altLang="fr-FR" sz="3600" b="1" dirty="0">
              <a:solidFill>
                <a:schemeClr val="tx1"/>
              </a:solidFill>
              <a:effectLst>
                <a:outerShdw blurRad="38100" dist="38100" dir="2700000" algn="tl">
                  <a:srgbClr val="000000">
                    <a:alpha val="43137"/>
                  </a:srgbClr>
                </a:outerShdw>
              </a:effectLst>
              <a:latin typeface="Calibri Light" panose="020F0302020204030204" pitchFamily="34" charset="0"/>
            </a:endParaRPr>
          </a:p>
          <a:p>
            <a:pPr>
              <a:lnSpc>
                <a:spcPct val="90000"/>
              </a:lnSpc>
              <a:buClr>
                <a:srgbClr val="99CC00"/>
              </a:buClr>
              <a:buNone/>
              <a:defRPr/>
            </a:pPr>
            <a:endParaRPr lang="fr-CA" altLang="fr-FR" sz="1200" b="1" dirty="0">
              <a:solidFill>
                <a:schemeClr val="tx1"/>
              </a:solidFill>
              <a:effectLst>
                <a:outerShdw blurRad="38100" dist="38100" dir="2700000" algn="tl">
                  <a:srgbClr val="000000">
                    <a:alpha val="43137"/>
                  </a:srgbClr>
                </a:outerShdw>
              </a:effectLst>
              <a:latin typeface="Calibri Light" panose="020F0302020204030204" pitchFamily="34" charset="0"/>
            </a:endParaRPr>
          </a:p>
          <a:p>
            <a:pPr>
              <a:lnSpc>
                <a:spcPct val="90000"/>
              </a:lnSpc>
              <a:buClr>
                <a:srgbClr val="99CC00"/>
              </a:buClr>
              <a:defRPr/>
            </a:pPr>
            <a:r>
              <a:rPr lang="fr-CA" altLang="fr-FR" sz="2400" dirty="0">
                <a:solidFill>
                  <a:schemeClr val="tx1"/>
                </a:solidFill>
              </a:rPr>
              <a:t>Être en retard </a:t>
            </a:r>
            <a:endParaRPr lang="fr-CA" altLang="fr-FR" dirty="0">
              <a:solidFill>
                <a:schemeClr val="tx1"/>
              </a:solidFill>
            </a:endParaRPr>
          </a:p>
          <a:p>
            <a:pPr>
              <a:lnSpc>
                <a:spcPct val="90000"/>
              </a:lnSpc>
              <a:buClr>
                <a:srgbClr val="99CC00"/>
              </a:buClr>
              <a:defRPr/>
            </a:pPr>
            <a:r>
              <a:rPr lang="fr-CA" altLang="fr-FR" sz="2400" dirty="0">
                <a:solidFill>
                  <a:schemeClr val="tx1"/>
                </a:solidFill>
              </a:rPr>
              <a:t>Tempête de neige </a:t>
            </a:r>
            <a:endParaRPr lang="fr-CA" altLang="fr-FR" dirty="0">
              <a:solidFill>
                <a:schemeClr val="tx1"/>
              </a:solidFill>
            </a:endParaRPr>
          </a:p>
          <a:p>
            <a:pPr>
              <a:lnSpc>
                <a:spcPct val="90000"/>
              </a:lnSpc>
              <a:buClr>
                <a:srgbClr val="99CC00"/>
              </a:buClr>
              <a:defRPr/>
            </a:pPr>
            <a:r>
              <a:rPr lang="fr-CA" altLang="fr-FR" sz="2400" dirty="0">
                <a:solidFill>
                  <a:schemeClr val="tx1"/>
                </a:solidFill>
              </a:rPr>
              <a:t>Manque de discipline dans la classe</a:t>
            </a:r>
            <a:endParaRPr lang="fr-CA" altLang="fr-FR" dirty="0">
              <a:solidFill>
                <a:schemeClr val="tx1"/>
              </a:solidFill>
            </a:endParaRPr>
          </a:p>
          <a:p>
            <a:pPr>
              <a:lnSpc>
                <a:spcPct val="90000"/>
              </a:lnSpc>
              <a:buClr>
                <a:srgbClr val="99CC00"/>
              </a:buClr>
              <a:defRPr/>
            </a:pPr>
            <a:r>
              <a:rPr lang="fr-CA" altLang="fr-FR" sz="2400" dirty="0">
                <a:solidFill>
                  <a:schemeClr val="tx1"/>
                </a:solidFill>
              </a:rPr>
              <a:t>Élève turbulent </a:t>
            </a:r>
            <a:endParaRPr lang="fr-CA" altLang="fr-FR" dirty="0">
              <a:solidFill>
                <a:schemeClr val="tx1"/>
              </a:solidFill>
            </a:endParaRPr>
          </a:p>
          <a:p>
            <a:pPr>
              <a:lnSpc>
                <a:spcPct val="90000"/>
              </a:lnSpc>
              <a:buClr>
                <a:srgbClr val="99CC00"/>
              </a:buClr>
              <a:defRPr/>
            </a:pPr>
            <a:r>
              <a:rPr lang="fr-CA" altLang="fr-FR" sz="2400" dirty="0">
                <a:solidFill>
                  <a:schemeClr val="tx1"/>
                </a:solidFill>
              </a:rPr>
              <a:t>Enfant </a:t>
            </a:r>
            <a:r>
              <a:rPr lang="fr-CA" altLang="fr-FR" sz="2400" dirty="0" smtClean="0">
                <a:solidFill>
                  <a:schemeClr val="tx1"/>
                </a:solidFill>
              </a:rPr>
              <a:t>qui est </a:t>
            </a:r>
            <a:r>
              <a:rPr lang="fr-CA" altLang="fr-FR" sz="2400" dirty="0">
                <a:solidFill>
                  <a:schemeClr val="tx1"/>
                </a:solidFill>
              </a:rPr>
              <a:t>malade</a:t>
            </a:r>
            <a:endParaRPr lang="fr-CA" dirty="0"/>
          </a:p>
        </p:txBody>
      </p:sp>
      <p:pic>
        <p:nvPicPr>
          <p:cNvPr id="3076" name="Picture 4" descr="C:\Users\nlandry\Desktop\image_stress\imagesER1FV9C7.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466926" y="2144110"/>
            <a:ext cx="3215688" cy="250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9303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landry\Desktop\image_stress\imagesTV67YPAS.jp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680417" y="2358692"/>
            <a:ext cx="3158783" cy="236603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2"/>
            </p:custDataLst>
          </p:nvPr>
        </p:nvSpPr>
        <p:spPr/>
        <p:txBody>
          <a:bodyPr>
            <a:noAutofit/>
          </a:bodyPr>
          <a:lstStyle/>
          <a:p>
            <a:r>
              <a:rPr lang="fr-CA" sz="3600" b="1">
                <a:solidFill>
                  <a:schemeClr val="tx1"/>
                </a:solidFill>
                <a:effectLst>
                  <a:outerShdw blurRad="38100" dist="38100" dir="2700000" algn="tl">
                    <a:srgbClr val="000000">
                      <a:alpha val="43137"/>
                    </a:srgbClr>
                  </a:outerShdw>
                </a:effectLst>
                <a:latin typeface="Calibri Light" panose="020F0302020204030204" pitchFamily="34" charset="0"/>
              </a:rPr>
              <a:t>Le CINÉ des élèves…suite</a:t>
            </a:r>
            <a:endParaRPr lang="fr-CA" sz="3600">
              <a:solidFill>
                <a:schemeClr val="tx1"/>
              </a:solidFill>
            </a:endParaRPr>
          </a:p>
        </p:txBody>
      </p:sp>
      <p:sp>
        <p:nvSpPr>
          <p:cNvPr id="3" name="Espace réservé du contenu 2"/>
          <p:cNvSpPr>
            <a:spLocks noGrp="1"/>
          </p:cNvSpPr>
          <p:nvPr>
            <p:ph idx="1"/>
            <p:custDataLst>
              <p:tags r:id="rId3"/>
            </p:custDataLst>
          </p:nvPr>
        </p:nvSpPr>
        <p:spPr>
          <a:xfrm>
            <a:off x="436180" y="1324879"/>
            <a:ext cx="8229600" cy="4433664"/>
          </a:xfrm>
        </p:spPr>
        <p:txBody>
          <a:bodyPr>
            <a:normAutofit/>
          </a:bodyPr>
          <a:lstStyle/>
          <a:p>
            <a:pPr>
              <a:buClr>
                <a:srgbClr val="99CC00"/>
              </a:buClr>
              <a:buNone/>
              <a:defRPr/>
            </a:pPr>
            <a:r>
              <a:rPr lang="fr-CA" altLang="fr-FR" sz="2800" b="1" dirty="0">
                <a:solidFill>
                  <a:srgbClr val="FF0000"/>
                </a:solidFill>
                <a:effectLst>
                  <a:outerShdw blurRad="38100" dist="38100" dir="2700000" algn="tl">
                    <a:srgbClr val="000000">
                      <a:alpha val="43137"/>
                    </a:srgbClr>
                  </a:outerShdw>
                </a:effectLst>
                <a:latin typeface="Calibri Light" panose="020F0302020204030204" pitchFamily="34" charset="0"/>
              </a:rPr>
              <a:t>Imprévisibilité : </a:t>
            </a:r>
            <a:endParaRPr lang="fr-CA" altLang="fr-FR" b="1" dirty="0">
              <a:solidFill>
                <a:schemeClr val="tx1"/>
              </a:solidFill>
              <a:effectLst>
                <a:outerShdw blurRad="38100" dist="38100" dir="2700000" algn="tl">
                  <a:srgbClr val="000000">
                    <a:alpha val="43137"/>
                  </a:srgbClr>
                </a:outerShdw>
              </a:effectLst>
              <a:latin typeface="Calibri Light" panose="020F0302020204030204" pitchFamily="34" charset="0"/>
            </a:endParaRPr>
          </a:p>
          <a:p>
            <a:pPr>
              <a:buClr>
                <a:srgbClr val="99CC00"/>
              </a:buClr>
              <a:buNone/>
              <a:defRPr/>
            </a:pPr>
            <a:endParaRPr lang="fr-CA" altLang="fr-FR" sz="1200" b="1" dirty="0">
              <a:solidFill>
                <a:schemeClr val="tx1"/>
              </a:solidFill>
              <a:effectLst>
                <a:outerShdw blurRad="38100" dist="38100" dir="2700000" algn="tl">
                  <a:srgbClr val="000000">
                    <a:alpha val="43137"/>
                  </a:srgbClr>
                </a:outerShdw>
              </a:effectLst>
              <a:latin typeface="Calibri Light" panose="020F0302020204030204" pitchFamily="34" charset="0"/>
            </a:endParaRPr>
          </a:p>
          <a:p>
            <a:pPr>
              <a:buClr>
                <a:srgbClr val="99CC00"/>
              </a:buClr>
              <a:defRPr/>
            </a:pPr>
            <a:r>
              <a:rPr lang="fr-CA" altLang="fr-FR" sz="2400" dirty="0">
                <a:solidFill>
                  <a:schemeClr val="tx1"/>
                </a:solidFill>
              </a:rPr>
              <a:t>Examen reporté ou devancé</a:t>
            </a:r>
            <a:endParaRPr lang="fr-CA" altLang="fr-FR" dirty="0">
              <a:solidFill>
                <a:schemeClr val="tx1"/>
              </a:solidFill>
            </a:endParaRPr>
          </a:p>
          <a:p>
            <a:pPr>
              <a:buClr>
                <a:srgbClr val="99CC00"/>
              </a:buClr>
              <a:defRPr/>
            </a:pPr>
            <a:r>
              <a:rPr lang="fr-CA" altLang="fr-FR" sz="2400" dirty="0">
                <a:solidFill>
                  <a:schemeClr val="tx1"/>
                </a:solidFill>
              </a:rPr>
              <a:t>Ne pas </a:t>
            </a:r>
            <a:r>
              <a:rPr lang="fr-CA" altLang="fr-FR" sz="2400" dirty="0" smtClean="0">
                <a:solidFill>
                  <a:schemeClr val="tx1"/>
                </a:solidFill>
              </a:rPr>
              <a:t>connaître </a:t>
            </a:r>
            <a:r>
              <a:rPr lang="fr-CA" altLang="fr-FR" sz="2400" dirty="0">
                <a:solidFill>
                  <a:schemeClr val="tx1"/>
                </a:solidFill>
              </a:rPr>
              <a:t>les critères d’évaluation</a:t>
            </a:r>
            <a:endParaRPr lang="fr-CA" altLang="fr-FR" dirty="0">
              <a:solidFill>
                <a:schemeClr val="tx1"/>
              </a:solidFill>
            </a:endParaRPr>
          </a:p>
          <a:p>
            <a:pPr>
              <a:buClr>
                <a:srgbClr val="99CC00"/>
              </a:buClr>
              <a:defRPr/>
            </a:pPr>
            <a:r>
              <a:rPr lang="fr-CA" altLang="fr-FR" sz="2400" dirty="0">
                <a:solidFill>
                  <a:schemeClr val="tx1"/>
                </a:solidFill>
              </a:rPr>
              <a:t>Ne pas savoir sur quoi porte l’examen</a:t>
            </a:r>
            <a:endParaRPr lang="fr-CA" altLang="fr-FR" dirty="0">
              <a:solidFill>
                <a:schemeClr val="tx1"/>
              </a:solidFill>
            </a:endParaRPr>
          </a:p>
          <a:p>
            <a:pPr>
              <a:buClr>
                <a:srgbClr val="99CC00"/>
              </a:buClr>
              <a:defRPr/>
            </a:pPr>
            <a:r>
              <a:rPr lang="fr-CA" altLang="fr-FR" sz="2400" dirty="0">
                <a:solidFill>
                  <a:schemeClr val="tx1"/>
                </a:solidFill>
              </a:rPr>
              <a:t>Inconstance des règles</a:t>
            </a:r>
            <a:endParaRPr lang="fr-CA" altLang="fr-FR" dirty="0">
              <a:solidFill>
                <a:schemeClr val="tx1"/>
              </a:solidFill>
            </a:endParaRPr>
          </a:p>
          <a:p>
            <a:pPr>
              <a:buClr>
                <a:srgbClr val="99CC00"/>
              </a:buClr>
              <a:defRPr/>
            </a:pPr>
            <a:r>
              <a:rPr lang="fr-CA" altLang="fr-FR" sz="2400" dirty="0">
                <a:solidFill>
                  <a:schemeClr val="tx1"/>
                </a:solidFill>
              </a:rPr>
              <a:t>Tempérament changeant </a:t>
            </a:r>
            <a:endParaRPr lang="fr-CA" altLang="fr-FR" dirty="0">
              <a:solidFill>
                <a:schemeClr val="tx1"/>
              </a:solidFill>
            </a:endParaRPr>
          </a:p>
          <a:p>
            <a:pPr>
              <a:buClr>
                <a:srgbClr val="99CC00"/>
              </a:buClr>
              <a:defRPr/>
            </a:pPr>
            <a:r>
              <a:rPr lang="fr-CA" altLang="fr-FR" sz="2400" dirty="0">
                <a:solidFill>
                  <a:schemeClr val="tx1"/>
                </a:solidFill>
              </a:rPr>
              <a:t>Réparation d’auto imprévue à payer</a:t>
            </a:r>
            <a:endParaRPr lang="fr-CA" altLang="fr-FR" dirty="0">
              <a:solidFill>
                <a:schemeClr val="tx1"/>
              </a:solidFill>
            </a:endParaRPr>
          </a:p>
          <a:p>
            <a:pPr marL="0" indent="0">
              <a:buNone/>
            </a:pPr>
            <a:endParaRPr lang="fr-CA"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5809796"/>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4863179" y="1944781"/>
            <a:ext cx="3976021" cy="247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custDataLst>
              <p:tags r:id="rId2"/>
            </p:custDataLst>
          </p:nvPr>
        </p:nvSpPr>
        <p:spPr/>
        <p:txBody>
          <a:bodyPr>
            <a:noAutofit/>
          </a:bodyPr>
          <a:lstStyle/>
          <a:p>
            <a:r>
              <a:rPr lang="fr-CA" sz="3600" b="1">
                <a:solidFill>
                  <a:schemeClr val="tx1"/>
                </a:solidFill>
                <a:effectLst>
                  <a:outerShdw blurRad="38100" dist="38100" dir="2700000" algn="tl">
                    <a:srgbClr val="000000">
                      <a:alpha val="43137"/>
                    </a:srgbClr>
                  </a:outerShdw>
                </a:effectLst>
                <a:latin typeface="Calibri Light" panose="020F0302020204030204" pitchFamily="34" charset="0"/>
              </a:rPr>
              <a:t>Le CINÉ des élèves…suite</a:t>
            </a:r>
            <a:endParaRPr lang="fr-CA" sz="3600">
              <a:solidFill>
                <a:schemeClr val="tx1"/>
              </a:solidFill>
            </a:endParaRPr>
          </a:p>
        </p:txBody>
      </p:sp>
      <p:sp>
        <p:nvSpPr>
          <p:cNvPr id="3" name="Espace réservé du contenu 2"/>
          <p:cNvSpPr>
            <a:spLocks noGrp="1"/>
          </p:cNvSpPr>
          <p:nvPr>
            <p:ph idx="1"/>
            <p:custDataLst>
              <p:tags r:id="rId3"/>
            </p:custDataLst>
          </p:nvPr>
        </p:nvSpPr>
        <p:spPr>
          <a:xfrm>
            <a:off x="436180" y="1259565"/>
            <a:ext cx="8229600" cy="4444550"/>
          </a:xfrm>
        </p:spPr>
        <p:txBody>
          <a:bodyPr>
            <a:normAutofit/>
          </a:bodyPr>
          <a:lstStyle/>
          <a:p>
            <a:pPr>
              <a:lnSpc>
                <a:spcPct val="80000"/>
              </a:lnSpc>
              <a:buClr>
                <a:srgbClr val="99CC00"/>
              </a:buClr>
              <a:buNone/>
              <a:defRPr/>
            </a:pPr>
            <a:r>
              <a:rPr lang="fr-CA" altLang="fr-FR" sz="2800" b="1" dirty="0">
                <a:solidFill>
                  <a:srgbClr val="FF0000"/>
                </a:solidFill>
                <a:effectLst>
                  <a:outerShdw blurRad="38100" dist="38100" dir="2700000" algn="tl">
                    <a:srgbClr val="000000">
                      <a:alpha val="43137"/>
                    </a:srgbClr>
                  </a:outerShdw>
                </a:effectLst>
                <a:latin typeface="Calibri Light" panose="020F0302020204030204" pitchFamily="34" charset="0"/>
              </a:rPr>
              <a:t>Nouveauté : </a:t>
            </a:r>
          </a:p>
          <a:p>
            <a:pPr>
              <a:lnSpc>
                <a:spcPct val="80000"/>
              </a:lnSpc>
              <a:buClr>
                <a:srgbClr val="99CC00"/>
              </a:buClr>
              <a:buNone/>
              <a:defRPr/>
            </a:pPr>
            <a:endParaRPr lang="fr-CA" altLang="fr-FR" sz="1200" b="1" dirty="0">
              <a:solidFill>
                <a:srgbClr val="FF0000"/>
              </a:solidFill>
              <a:effectLst>
                <a:outerShdw blurRad="38100" dist="38100" dir="2700000" algn="tl">
                  <a:srgbClr val="000000">
                    <a:alpha val="43137"/>
                  </a:srgbClr>
                </a:outerShdw>
              </a:effectLst>
              <a:latin typeface="Calibri Light" panose="020F0302020204030204" pitchFamily="34" charset="0"/>
            </a:endParaRPr>
          </a:p>
          <a:p>
            <a:pPr>
              <a:lnSpc>
                <a:spcPct val="80000"/>
              </a:lnSpc>
              <a:buClr>
                <a:srgbClr val="99CC00"/>
              </a:buClr>
              <a:defRPr/>
            </a:pPr>
            <a:r>
              <a:rPr lang="fr-CA" altLang="fr-FR" sz="2400" dirty="0">
                <a:solidFill>
                  <a:schemeClr val="tx1"/>
                </a:solidFill>
              </a:rPr>
              <a:t>Retour aux études</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Rythme de l'apprentissage</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Quantité </a:t>
            </a:r>
            <a:r>
              <a:rPr lang="fr-CA" altLang="fr-FR" sz="2400" dirty="0" smtClean="0">
                <a:solidFill>
                  <a:schemeClr val="tx1"/>
                </a:solidFill>
              </a:rPr>
              <a:t>d’information </a:t>
            </a:r>
            <a:r>
              <a:rPr lang="fr-CA" altLang="fr-FR" sz="2400" dirty="0">
                <a:solidFill>
                  <a:schemeClr val="tx1"/>
                </a:solidFill>
              </a:rPr>
              <a:t>à retenir</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Déménagement</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Nouveau groupe</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Nouveau lieu</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Nouvelle matière</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Nouveau </a:t>
            </a:r>
            <a:r>
              <a:rPr lang="fr-CA" altLang="fr-FR" sz="2400" dirty="0" smtClean="0">
                <a:solidFill>
                  <a:schemeClr val="tx1"/>
                </a:solidFill>
              </a:rPr>
              <a:t>module ou nouvelle compétence</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Nouvel(le) enseignant(e)</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Changement </a:t>
            </a:r>
            <a:r>
              <a:rPr lang="fr-CA" altLang="fr-FR" sz="2400" dirty="0" smtClean="0">
                <a:solidFill>
                  <a:schemeClr val="tx1"/>
                </a:solidFill>
              </a:rPr>
              <a:t>d’enseignant(e)</a:t>
            </a:r>
            <a:endParaRPr lang="fr-CA" sz="2800" dirty="0"/>
          </a:p>
        </p:txBody>
      </p:sp>
    </p:spTree>
    <p:extLst>
      <p:ext uri="{BB962C8B-B14F-4D97-AF65-F5344CB8AC3E}">
        <p14:creationId xmlns:p14="http://schemas.microsoft.com/office/powerpoint/2010/main" val="41028216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landry\Desktop\image_stress\imagesK9SWJ97R.jp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186761" y="1309971"/>
            <a:ext cx="2652439" cy="216243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2"/>
            </p:custDataLst>
          </p:nvPr>
        </p:nvSpPr>
        <p:spPr/>
        <p:txBody>
          <a:bodyPr>
            <a:noAutofit/>
          </a:bodyPr>
          <a:lstStyle/>
          <a:p>
            <a:r>
              <a:rPr lang="fr-CA" sz="3600" b="1">
                <a:solidFill>
                  <a:schemeClr val="tx1"/>
                </a:solidFill>
                <a:effectLst>
                  <a:outerShdw blurRad="38100" dist="38100" dir="2700000" algn="tl">
                    <a:srgbClr val="000000">
                      <a:alpha val="43137"/>
                    </a:srgbClr>
                  </a:outerShdw>
                </a:effectLst>
                <a:latin typeface="Calibri Light" panose="020F0302020204030204" pitchFamily="34" charset="0"/>
              </a:rPr>
              <a:t>Le CINÉ des élèves…suite</a:t>
            </a:r>
            <a:endParaRPr lang="fr-CA" sz="3600">
              <a:solidFill>
                <a:schemeClr val="tx1"/>
              </a:solidFill>
            </a:endParaRPr>
          </a:p>
        </p:txBody>
      </p:sp>
      <p:sp>
        <p:nvSpPr>
          <p:cNvPr id="3" name="Espace réservé du contenu 2"/>
          <p:cNvSpPr>
            <a:spLocks noGrp="1"/>
          </p:cNvSpPr>
          <p:nvPr>
            <p:ph idx="1"/>
            <p:custDataLst>
              <p:tags r:id="rId3"/>
            </p:custDataLst>
          </p:nvPr>
        </p:nvSpPr>
        <p:spPr>
          <a:xfrm>
            <a:off x="317210" y="1598301"/>
            <a:ext cx="8640960" cy="4016515"/>
          </a:xfrm>
        </p:spPr>
        <p:txBody>
          <a:bodyPr>
            <a:normAutofit/>
          </a:bodyPr>
          <a:lstStyle/>
          <a:p>
            <a:pPr>
              <a:lnSpc>
                <a:spcPct val="80000"/>
              </a:lnSpc>
              <a:buClr>
                <a:srgbClr val="99CC00"/>
              </a:buClr>
              <a:buNone/>
              <a:defRPr/>
            </a:pPr>
            <a:r>
              <a:rPr lang="fr-CA" altLang="fr-FR" sz="2800" b="1" dirty="0" smtClean="0">
                <a:solidFill>
                  <a:srgbClr val="FF0000"/>
                </a:solidFill>
                <a:effectLst>
                  <a:outerShdw blurRad="38100" dist="38100" dir="2700000" algn="tl">
                    <a:srgbClr val="000000">
                      <a:alpha val="43137"/>
                    </a:srgbClr>
                  </a:outerShdw>
                </a:effectLst>
                <a:latin typeface="Calibri Light" panose="020F0302020204030204" pitchFamily="34" charset="0"/>
              </a:rPr>
              <a:t>Égo </a:t>
            </a:r>
            <a:r>
              <a:rPr lang="fr-CA" altLang="fr-FR" sz="2800" b="1" dirty="0">
                <a:solidFill>
                  <a:srgbClr val="FF0000"/>
                </a:solidFill>
                <a:effectLst>
                  <a:outerShdw blurRad="38100" dist="38100" dir="2700000" algn="tl">
                    <a:srgbClr val="000000">
                      <a:alpha val="43137"/>
                    </a:srgbClr>
                  </a:outerShdw>
                </a:effectLst>
                <a:latin typeface="Calibri Light" panose="020F0302020204030204" pitchFamily="34" charset="0"/>
              </a:rPr>
              <a:t>menacé : </a:t>
            </a:r>
            <a:endParaRPr lang="fr-CA" altLang="fr-FR" sz="3600" b="1" dirty="0">
              <a:solidFill>
                <a:srgbClr val="FF0000"/>
              </a:solidFill>
              <a:effectLst>
                <a:outerShdw blurRad="38100" dist="38100" dir="2700000" algn="tl">
                  <a:srgbClr val="000000">
                    <a:alpha val="43137"/>
                  </a:srgbClr>
                </a:outerShdw>
              </a:effectLst>
              <a:latin typeface="Calibri Light" panose="020F0302020204030204" pitchFamily="34" charset="0"/>
            </a:endParaRPr>
          </a:p>
          <a:p>
            <a:pPr>
              <a:lnSpc>
                <a:spcPct val="80000"/>
              </a:lnSpc>
              <a:buClr>
                <a:srgbClr val="99CC00"/>
              </a:buClr>
              <a:buNone/>
              <a:defRPr/>
            </a:pPr>
            <a:endParaRPr lang="fr-CA" altLang="fr-FR" sz="1200" b="1" dirty="0">
              <a:solidFill>
                <a:srgbClr val="FF0000"/>
              </a:solidFill>
              <a:effectLst>
                <a:outerShdw blurRad="38100" dist="38100" dir="2700000" algn="tl">
                  <a:srgbClr val="000000">
                    <a:alpha val="43137"/>
                  </a:srgbClr>
                </a:outerShdw>
              </a:effectLst>
              <a:latin typeface="Calibri Light" panose="020F0302020204030204" pitchFamily="34" charset="0"/>
            </a:endParaRPr>
          </a:p>
          <a:p>
            <a:pPr>
              <a:lnSpc>
                <a:spcPct val="80000"/>
              </a:lnSpc>
              <a:buClr>
                <a:srgbClr val="99CC00"/>
              </a:buClr>
              <a:defRPr/>
            </a:pPr>
            <a:r>
              <a:rPr lang="fr-CA" altLang="fr-FR" sz="2400" dirty="0">
                <a:solidFill>
                  <a:schemeClr val="tx1"/>
                </a:solidFill>
              </a:rPr>
              <a:t>Pensées négatives</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Valorisation de l’excellence et de la réussite </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Peur de l’échec </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Ne pas atteindre les objectifs</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Désaccord des parents face à certains choix de formation</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Climat de compétition</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Note de passage à la </a:t>
            </a:r>
            <a:r>
              <a:rPr lang="fr-CA" altLang="fr-FR" sz="2400" dirty="0" smtClean="0">
                <a:solidFill>
                  <a:schemeClr val="tx1"/>
                </a:solidFill>
              </a:rPr>
              <a:t>formation professionnelle </a:t>
            </a:r>
            <a:r>
              <a:rPr lang="fr-CA" altLang="fr-FR" sz="2400" dirty="0">
                <a:solidFill>
                  <a:schemeClr val="tx1"/>
                </a:solidFill>
              </a:rPr>
              <a:t>(80 %)</a:t>
            </a:r>
            <a:endParaRPr lang="fr-CA" altLang="fr-FR" sz="2800" dirty="0">
              <a:solidFill>
                <a:schemeClr val="tx1"/>
              </a:solidFill>
            </a:endParaRPr>
          </a:p>
          <a:p>
            <a:pPr>
              <a:lnSpc>
                <a:spcPct val="80000"/>
              </a:lnSpc>
              <a:buClr>
                <a:srgbClr val="99CC00"/>
              </a:buClr>
              <a:defRPr/>
            </a:pPr>
            <a:r>
              <a:rPr lang="fr-CA" altLang="fr-FR" sz="2400" dirty="0">
                <a:solidFill>
                  <a:schemeClr val="tx1"/>
                </a:solidFill>
              </a:rPr>
              <a:t>Difficultés d’apprentissage</a:t>
            </a:r>
            <a:endParaRPr lang="fr-CA" altLang="fr-FR" sz="2800" dirty="0">
              <a:solidFill>
                <a:schemeClr val="tx1"/>
              </a:solidFill>
            </a:endParaRPr>
          </a:p>
          <a:p>
            <a:pPr marL="0" indent="0">
              <a:buNone/>
            </a:pPr>
            <a:endParaRPr lang="fr-CA"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477181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380999" y="188639"/>
            <a:ext cx="7068015" cy="649561"/>
          </a:xfrm>
        </p:spPr>
        <p:txBody>
          <a:bodyPr>
            <a:noAutofit/>
          </a:bodyPr>
          <a:lstStyle/>
          <a:p>
            <a:r>
              <a:rPr lang="fr-CA" sz="3600" b="1" dirty="0">
                <a:effectLst>
                  <a:outerShdw blurRad="38100" dist="38100" dir="2700000" algn="tl">
                    <a:srgbClr val="000000">
                      <a:alpha val="43137"/>
                    </a:srgbClr>
                  </a:outerShdw>
                </a:effectLst>
                <a:latin typeface="Calibri Light" panose="020F0302020204030204" pitchFamily="34" charset="0"/>
              </a:rPr>
              <a:t>STRESS VERSUS ANXIÉTÉ</a:t>
            </a:r>
          </a:p>
        </p:txBody>
      </p:sp>
      <p:sp>
        <p:nvSpPr>
          <p:cNvPr id="5" name="Espace réservé du contenu 4"/>
          <p:cNvSpPr>
            <a:spLocks noGrp="1"/>
          </p:cNvSpPr>
          <p:nvPr>
            <p:ph sz="half" idx="1"/>
            <p:custDataLst>
              <p:tags r:id="rId2"/>
            </p:custDataLst>
          </p:nvPr>
        </p:nvSpPr>
        <p:spPr>
          <a:xfrm>
            <a:off x="457200" y="1676402"/>
            <a:ext cx="4038600" cy="4560910"/>
          </a:xfrm>
        </p:spPr>
        <p:txBody>
          <a:bodyPr>
            <a:normAutofit/>
          </a:bodyPr>
          <a:lstStyle/>
          <a:p>
            <a:r>
              <a:rPr lang="fr-CA" sz="2400" dirty="0"/>
              <a:t>Le stress est un </a:t>
            </a:r>
            <a:r>
              <a:rPr lang="fr-CA" sz="2400" b="1" dirty="0"/>
              <a:t>inconfort physique, en lien direct avec la réalité , la menace immédiate</a:t>
            </a:r>
            <a:r>
              <a:rPr lang="fr-CA" sz="2400" dirty="0"/>
              <a:t>. </a:t>
            </a:r>
            <a:endParaRPr lang="fr-CA" sz="2900" dirty="0">
              <a:latin typeface="Calibri Light" panose="020F0302020204030204" pitchFamily="34" charset="0"/>
            </a:endParaRPr>
          </a:p>
          <a:p>
            <a:pPr marL="0" indent="0">
              <a:buNone/>
            </a:pPr>
            <a:endParaRPr lang="fr-CA" sz="2900" dirty="0">
              <a:latin typeface="Calibri Light" panose="020F0302020204030204" pitchFamily="34" charset="0"/>
            </a:endParaRPr>
          </a:p>
        </p:txBody>
      </p:sp>
      <p:sp>
        <p:nvSpPr>
          <p:cNvPr id="6" name="Espace réservé du contenu 5"/>
          <p:cNvSpPr>
            <a:spLocks noGrp="1"/>
          </p:cNvSpPr>
          <p:nvPr>
            <p:ph sz="half" idx="2"/>
            <p:custDataLst>
              <p:tags r:id="rId3"/>
            </p:custDataLst>
          </p:nvPr>
        </p:nvSpPr>
        <p:spPr>
          <a:xfrm>
            <a:off x="4675012" y="1692817"/>
            <a:ext cx="4038600" cy="4560912"/>
          </a:xfrm>
        </p:spPr>
        <p:txBody>
          <a:bodyPr>
            <a:normAutofit/>
          </a:bodyPr>
          <a:lstStyle/>
          <a:p>
            <a:r>
              <a:rPr lang="fr-CA" sz="2400" dirty="0"/>
              <a:t>L’anxiété s’exprime par un </a:t>
            </a:r>
            <a:r>
              <a:rPr lang="fr-CA" sz="2400" b="1" dirty="0"/>
              <a:t>malaise physique quasi intolérable. La plupart du temps, elle est reliée à </a:t>
            </a:r>
            <a:r>
              <a:rPr lang="fr-CA" sz="2400" b="1" dirty="0">
                <a:solidFill>
                  <a:srgbClr val="FF0000"/>
                </a:solidFill>
              </a:rPr>
              <a:t>l’anticipation d’un évènement négatif</a:t>
            </a:r>
            <a:r>
              <a:rPr lang="fr-CA" sz="2400" dirty="0"/>
              <a:t> qui risque d’arriver dans le futur (danger incertain, imaginaire).</a:t>
            </a:r>
            <a:endParaRPr lang="fr-CA" sz="2900" dirty="0">
              <a:latin typeface="Calibri Light" panose="020F0302020204030204" pitchFamily="34" charset="0"/>
            </a:endParaRPr>
          </a:p>
          <a:p>
            <a:endParaRPr lang="fr-CA" sz="2900" dirty="0">
              <a:latin typeface="Calibri Light" panose="020F0302020204030204" pitchFamily="34" charset="0"/>
            </a:endParaRPr>
          </a:p>
          <a:p>
            <a:endParaRPr lang="fr-CA" dirty="0">
              <a:latin typeface="Calibri Light" panose="020F0302020204030204" pitchFamily="34" charset="0"/>
            </a:endParaRPr>
          </a:p>
        </p:txBody>
      </p:sp>
      <p:sp>
        <p:nvSpPr>
          <p:cNvPr id="7" name="ZoneTexte 6"/>
          <p:cNvSpPr txBox="1"/>
          <p:nvPr>
            <p:custDataLst>
              <p:tags r:id="rId4"/>
            </p:custDataLst>
          </p:nvPr>
        </p:nvSpPr>
        <p:spPr>
          <a:xfrm rot="20776031">
            <a:off x="309550" y="1097000"/>
            <a:ext cx="1512168" cy="584775"/>
          </a:xfrm>
          <a:prstGeom prst="rect">
            <a:avLst/>
          </a:prstGeom>
          <a:noFill/>
        </p:spPr>
        <p:txBody>
          <a:bodyPr wrap="square" rtlCol="0">
            <a:spAutoFit/>
          </a:bodyPr>
          <a:lstStyle/>
          <a:p>
            <a:pPr algn="ctr"/>
            <a:r>
              <a:rPr lang="fr-CA" sz="3200" b="1">
                <a:solidFill>
                  <a:srgbClr val="FF0000"/>
                </a:solidFill>
                <a:effectLst>
                  <a:outerShdw blurRad="38100" dist="38100" dir="2700000" algn="tl">
                    <a:srgbClr val="000000">
                      <a:alpha val="43137"/>
                    </a:srgbClr>
                  </a:outerShdw>
                </a:effectLst>
                <a:latin typeface="Calibri Light" panose="020F0302020204030204" pitchFamily="34" charset="0"/>
              </a:rPr>
              <a:t>STRESS</a:t>
            </a:r>
          </a:p>
        </p:txBody>
      </p:sp>
      <p:sp>
        <p:nvSpPr>
          <p:cNvPr id="9" name="ZoneTexte 8"/>
          <p:cNvSpPr txBox="1"/>
          <p:nvPr>
            <p:custDataLst>
              <p:tags r:id="rId5"/>
            </p:custDataLst>
          </p:nvPr>
        </p:nvSpPr>
        <p:spPr>
          <a:xfrm rot="478778">
            <a:off x="6726340" y="988113"/>
            <a:ext cx="1768601" cy="584775"/>
          </a:xfrm>
          <a:prstGeom prst="rect">
            <a:avLst/>
          </a:prstGeom>
          <a:noFill/>
        </p:spPr>
        <p:txBody>
          <a:bodyPr wrap="square" rtlCol="0">
            <a:spAutoFit/>
          </a:bodyPr>
          <a:lstStyle/>
          <a:p>
            <a:pPr algn="ctr"/>
            <a:r>
              <a:rPr lang="fr-CA" sz="3200" b="1">
                <a:solidFill>
                  <a:srgbClr val="00B050"/>
                </a:solidFill>
                <a:effectLst>
                  <a:outerShdw blurRad="38100" dist="38100" dir="2700000" algn="tl">
                    <a:srgbClr val="000000">
                      <a:alpha val="43137"/>
                    </a:srgbClr>
                  </a:outerShdw>
                </a:effectLst>
                <a:latin typeface="Calibri Light" panose="020F0302020204030204" pitchFamily="34" charset="0"/>
              </a:rPr>
              <a:t>ANXIÉTÉ</a:t>
            </a:r>
          </a:p>
        </p:txBody>
      </p:sp>
      <p:sp>
        <p:nvSpPr>
          <p:cNvPr id="10" name="ZoneTexte 9"/>
          <p:cNvSpPr txBox="1"/>
          <p:nvPr>
            <p:custDataLst>
              <p:tags r:id="rId6"/>
            </p:custDataLst>
          </p:nvPr>
        </p:nvSpPr>
        <p:spPr>
          <a:xfrm rot="20841925">
            <a:off x="3576297" y="877745"/>
            <a:ext cx="1368152" cy="923330"/>
          </a:xfrm>
          <a:prstGeom prst="rect">
            <a:avLst/>
          </a:prstGeom>
          <a:noFill/>
        </p:spPr>
        <p:txBody>
          <a:bodyPr wrap="square" rtlCol="0">
            <a:spAutoFit/>
          </a:bodyPr>
          <a:lstStyle/>
          <a:p>
            <a:pPr algn="ctr"/>
            <a:r>
              <a:rPr lang="fr-CA" sz="5400" b="1">
                <a:solidFill>
                  <a:schemeClr val="accent6"/>
                </a:solidFill>
                <a:effectLst>
                  <a:outerShdw blurRad="38100" dist="38100" dir="2700000" algn="tl">
                    <a:srgbClr val="000000">
                      <a:alpha val="43137"/>
                    </a:srgbClr>
                  </a:outerShdw>
                </a:effectLst>
                <a:latin typeface="Calibri Light" panose="020F0302020204030204" pitchFamily="34" charset="0"/>
              </a:rPr>
              <a:t>VS</a:t>
            </a:r>
          </a:p>
        </p:txBody>
      </p:sp>
    </p:spTree>
    <p:extLst>
      <p:ext uri="{BB962C8B-B14F-4D97-AF65-F5344CB8AC3E}">
        <p14:creationId xmlns:p14="http://schemas.microsoft.com/office/powerpoint/2010/main" val="14996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txBox="1">
            <a:spLocks/>
          </p:cNvSpPr>
          <p:nvPr>
            <p:custDataLst>
              <p:tags r:id="rId1"/>
            </p:custDataLst>
          </p:nvPr>
        </p:nvSpPr>
        <p:spPr bwMode="auto">
          <a:xfrm>
            <a:off x="274442" y="602655"/>
            <a:ext cx="8624066" cy="129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a:spcBef>
                <a:spcPct val="0"/>
              </a:spcBef>
              <a:buClrTx/>
              <a:buSzTx/>
              <a:buFontTx/>
              <a:buNone/>
            </a:pPr>
            <a:r>
              <a:rPr lang="fr-CA" altLang="fr-FR" sz="3600" b="1">
                <a:solidFill>
                  <a:schemeClr val="tx1"/>
                </a:solidFill>
                <a:latin typeface="Calibri" pitchFamily="34" charset="0"/>
                <a:ea typeface="MS PGothic" pitchFamily="34" charset="-128"/>
              </a:rPr>
              <a:t>1960 : parcours séquentiels et irréversibles</a:t>
            </a:r>
            <a:r>
              <a:rPr lang="fr-CA" altLang="fr-FR" sz="3200" b="1">
                <a:solidFill>
                  <a:schemeClr val="tx1"/>
                </a:solidFill>
                <a:latin typeface="Calibri" pitchFamily="34" charset="0"/>
                <a:ea typeface="MS PGothic" pitchFamily="34" charset="-128"/>
              </a:rPr>
              <a:t>	</a:t>
            </a:r>
          </a:p>
        </p:txBody>
      </p:sp>
      <p:pic>
        <p:nvPicPr>
          <p:cNvPr id="12291" name="Picture 5"/>
          <p:cNvPicPr>
            <a:picLocks noChangeAspect="1" noChangeArrowheads="1"/>
          </p:cNvPicPr>
          <p:nvPr>
            <p:custDataLst>
              <p:tags r:id="rId2"/>
            </p:custDataLst>
          </p:nvPr>
        </p:nvPicPr>
        <p:blipFill>
          <a:blip r:embed="rId7"/>
          <a:srcRect/>
          <a:stretch>
            <a:fillRect/>
          </a:stretch>
        </p:blipFill>
        <p:spPr bwMode="auto">
          <a:xfrm>
            <a:off x="742187" y="1632630"/>
            <a:ext cx="8298359"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3796" name="Espace réservé du numéro de diapositive 1"/>
          <p:cNvSpPr txBox="1">
            <a:spLocks noGrp="1"/>
          </p:cNvSpPr>
          <p:nvPr>
            <p:custDataLst>
              <p:tags r:id="rId3"/>
            </p:custDataLst>
          </p:nvPr>
        </p:nvSpPr>
        <p:spPr bwMode="auto">
          <a:xfrm>
            <a:off x="6553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r" eaLnBrk="1" hangingPunct="1">
              <a:spcBef>
                <a:spcPct val="0"/>
              </a:spcBef>
              <a:buClrTx/>
              <a:buSzTx/>
              <a:buFontTx/>
              <a:buNone/>
            </a:pPr>
            <a:fld id="{B6C392C7-E2D8-4899-B3CF-CD5667004E28}" type="slidenum">
              <a:rPr lang="fr-FR" altLang="fr-FR" sz="800">
                <a:solidFill>
                  <a:srgbClr val="898989"/>
                </a:solidFill>
                <a:latin typeface="Arial" pitchFamily="34" charset="0"/>
                <a:ea typeface="MS PGothic" pitchFamily="34" charset="-128"/>
                <a:cs typeface="Times New Roman" pitchFamily="18" charset="0"/>
              </a:rPr>
              <a:pPr algn="r" eaLnBrk="1" hangingPunct="1">
                <a:spcBef>
                  <a:spcPct val="0"/>
                </a:spcBef>
                <a:buClrTx/>
                <a:buSzTx/>
                <a:buFontTx/>
                <a:buNone/>
              </a:pPr>
              <a:t>20</a:t>
            </a:fld>
            <a:endParaRPr lang="fr-FR" altLang="fr-FR" sz="800">
              <a:solidFill>
                <a:srgbClr val="898989"/>
              </a:solidFill>
              <a:latin typeface="Arial" pitchFamily="34" charset="0"/>
              <a:ea typeface="MS PGothic" pitchFamily="34" charset="-128"/>
              <a:cs typeface="Times New Roman" pitchFamily="18" charset="0"/>
            </a:endParaRPr>
          </a:p>
        </p:txBody>
      </p:sp>
      <p:sp>
        <p:nvSpPr>
          <p:cNvPr id="2" name="ZoneTexte 1"/>
          <p:cNvSpPr txBox="1"/>
          <p:nvPr>
            <p:custDataLst>
              <p:tags r:id="rId4"/>
            </p:custDataLst>
          </p:nvPr>
        </p:nvSpPr>
        <p:spPr>
          <a:xfrm>
            <a:off x="3772819" y="5549208"/>
            <a:ext cx="4913981" cy="369332"/>
          </a:xfrm>
          <a:prstGeom prst="rect">
            <a:avLst/>
          </a:prstGeom>
          <a:noFill/>
        </p:spPr>
        <p:txBody>
          <a:bodyPr wrap="square" rtlCol="0">
            <a:spAutoFit/>
          </a:bodyPr>
          <a:lstStyle/>
          <a:p>
            <a:r>
              <a:rPr lang="fr-CA" dirty="0"/>
              <a:t>Plan de cheminement vers l’autonomie , Mai 2014</a:t>
            </a:r>
          </a:p>
        </p:txBody>
      </p:sp>
    </p:spTree>
    <p:extLst>
      <p:ext uri="{BB962C8B-B14F-4D97-AF65-F5344CB8AC3E}">
        <p14:creationId xmlns:p14="http://schemas.microsoft.com/office/powerpoint/2010/main" val="11638057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txBox="1">
            <a:spLocks/>
          </p:cNvSpPr>
          <p:nvPr>
            <p:custDataLst>
              <p:tags r:id="rId1"/>
            </p:custDataLst>
          </p:nvPr>
        </p:nvSpPr>
        <p:spPr bwMode="auto">
          <a:xfrm>
            <a:off x="771525" y="404664"/>
            <a:ext cx="7915275" cy="154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nSpc>
                <a:spcPct val="80000"/>
              </a:lnSpc>
              <a:spcBef>
                <a:spcPct val="0"/>
              </a:spcBef>
              <a:buClrTx/>
              <a:buSzTx/>
              <a:buFontTx/>
              <a:buNone/>
            </a:pPr>
            <a:r>
              <a:rPr lang="fr-CA" altLang="fr-FR" sz="3600" b="1" dirty="0">
                <a:solidFill>
                  <a:schemeClr val="tx1"/>
                </a:solidFill>
                <a:latin typeface="Calibri" pitchFamily="34" charset="0"/>
                <a:ea typeface="MS PGothic" pitchFamily="34" charset="-128"/>
              </a:rPr>
              <a:t>Aujourd’hui : </a:t>
            </a:r>
          </a:p>
          <a:p>
            <a:pPr>
              <a:lnSpc>
                <a:spcPct val="80000"/>
              </a:lnSpc>
              <a:spcBef>
                <a:spcPct val="0"/>
              </a:spcBef>
              <a:buClrTx/>
              <a:buSzTx/>
              <a:buFontTx/>
              <a:buNone/>
            </a:pPr>
            <a:r>
              <a:rPr lang="fr-CA" altLang="fr-FR" sz="3600" b="1" dirty="0">
                <a:solidFill>
                  <a:schemeClr val="tx1"/>
                </a:solidFill>
                <a:latin typeface="Calibri" pitchFamily="34" charset="0"/>
                <a:ea typeface="MS PGothic" pitchFamily="34" charset="-128"/>
              </a:rPr>
              <a:t>parcours désynchronisés et réversibles</a:t>
            </a:r>
            <a:r>
              <a:rPr lang="fr-CA" altLang="fr-FR" sz="3400" b="1" dirty="0">
                <a:solidFill>
                  <a:schemeClr val="tx1"/>
                </a:solidFill>
                <a:latin typeface="Calibri" pitchFamily="34" charset="0"/>
                <a:ea typeface="MS PGothic" pitchFamily="34" charset="-128"/>
              </a:rPr>
              <a:t>	</a:t>
            </a:r>
          </a:p>
        </p:txBody>
      </p:sp>
      <p:pic>
        <p:nvPicPr>
          <p:cNvPr id="13315" name="Picture 2"/>
          <p:cNvPicPr>
            <a:picLocks noChangeAspect="1" noChangeArrowheads="1"/>
          </p:cNvPicPr>
          <p:nvPr>
            <p:custDataLst>
              <p:tags r:id="rId2"/>
            </p:custDataLst>
          </p:nvPr>
        </p:nvPicPr>
        <p:blipFill>
          <a:blip r:embed="rId6"/>
          <a:srcRect/>
          <a:stretch>
            <a:fillRect/>
          </a:stretch>
        </p:blipFill>
        <p:spPr bwMode="auto">
          <a:xfrm>
            <a:off x="674035" y="1472208"/>
            <a:ext cx="8384382" cy="442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4820" name="Espace réservé du numéro de diapositive 1"/>
          <p:cNvSpPr txBox="1">
            <a:spLocks noGrp="1"/>
          </p:cNvSpPr>
          <p:nvPr>
            <p:custDataLst>
              <p:tags r:id="rId3"/>
            </p:custDataLst>
          </p:nvPr>
        </p:nvSpPr>
        <p:spPr bwMode="auto">
          <a:xfrm>
            <a:off x="6553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r" eaLnBrk="1" hangingPunct="1">
              <a:spcBef>
                <a:spcPct val="0"/>
              </a:spcBef>
              <a:buClrTx/>
              <a:buSzTx/>
              <a:buFontTx/>
              <a:buNone/>
            </a:pPr>
            <a:fld id="{9BA38910-2809-427D-870D-5F2CDB14ACE7}" type="slidenum">
              <a:rPr lang="fr-FR" altLang="fr-FR" sz="800">
                <a:solidFill>
                  <a:srgbClr val="898989"/>
                </a:solidFill>
                <a:latin typeface="Arial" pitchFamily="34" charset="0"/>
                <a:ea typeface="MS PGothic" pitchFamily="34" charset="-128"/>
                <a:cs typeface="Times New Roman" pitchFamily="18" charset="0"/>
              </a:rPr>
              <a:pPr algn="r" eaLnBrk="1" hangingPunct="1">
                <a:spcBef>
                  <a:spcPct val="0"/>
                </a:spcBef>
                <a:buClrTx/>
                <a:buSzTx/>
                <a:buFontTx/>
                <a:buNone/>
              </a:pPr>
              <a:t>21</a:t>
            </a:fld>
            <a:endParaRPr lang="fr-FR" altLang="fr-FR" sz="800">
              <a:solidFill>
                <a:srgbClr val="898989"/>
              </a:solidFill>
              <a:latin typeface="Arial" pitchFamily="34" charset="0"/>
              <a:ea typeface="MS PGothic" pitchFamily="34" charset="-128"/>
              <a:cs typeface="Times New Roman" pitchFamily="18" charset="0"/>
            </a:endParaRPr>
          </a:p>
        </p:txBody>
      </p:sp>
    </p:spTree>
    <p:extLst>
      <p:ext uri="{BB962C8B-B14F-4D97-AF65-F5344CB8AC3E}">
        <p14:creationId xmlns:p14="http://schemas.microsoft.com/office/powerpoint/2010/main" val="2575217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1699788" y="260648"/>
            <a:ext cx="7427168" cy="1800200"/>
          </a:xfrm>
        </p:spPr>
        <p:txBody>
          <a:bodyPr>
            <a:noAutofit/>
          </a:bodyPr>
          <a:lstStyle/>
          <a:p>
            <a:r>
              <a:rPr lang="fr-CA" altLang="fr-FR" sz="3000" b="1" dirty="0">
                <a:latin typeface="+mn-lt"/>
                <a:ea typeface="MS PGothic" pitchFamily="34" charset="-128"/>
              </a:rPr>
              <a:t>Jeunes en situation de vulnérabilité </a:t>
            </a:r>
            <a:r>
              <a:rPr lang="fr-CA" altLang="fr-FR" sz="3000" b="1" dirty="0">
                <a:effectLst>
                  <a:outerShdw blurRad="38100" dist="38100" dir="2700000" algn="tl">
                    <a:srgbClr val="000000">
                      <a:alpha val="43137"/>
                    </a:srgbClr>
                  </a:outerShdw>
                </a:effectLst>
                <a:latin typeface="+mn-lt"/>
                <a:ea typeface="MS PGothic" pitchFamily="34" charset="-128"/>
              </a:rPr>
              <a:t>:</a:t>
            </a:r>
            <a:br>
              <a:rPr lang="fr-CA" altLang="fr-FR" sz="3000" b="1" dirty="0">
                <a:effectLst>
                  <a:outerShdw blurRad="38100" dist="38100" dir="2700000" algn="tl">
                    <a:srgbClr val="000000">
                      <a:alpha val="43137"/>
                    </a:srgbClr>
                  </a:outerShdw>
                </a:effectLst>
                <a:latin typeface="+mn-lt"/>
                <a:ea typeface="MS PGothic" pitchFamily="34" charset="-128"/>
              </a:rPr>
            </a:br>
            <a:r>
              <a:rPr lang="fr-CA" altLang="fr-FR" sz="3000" b="1" dirty="0">
                <a:latin typeface="+mn-lt"/>
                <a:ea typeface="MS PGothic" pitchFamily="34" charset="-128"/>
              </a:rPr>
              <a:t>parcours accélérés, marqués par l’absence </a:t>
            </a:r>
            <a:br>
              <a:rPr lang="fr-CA" altLang="fr-FR" sz="3000" b="1" dirty="0">
                <a:latin typeface="+mn-lt"/>
                <a:ea typeface="MS PGothic" pitchFamily="34" charset="-128"/>
              </a:rPr>
            </a:br>
            <a:r>
              <a:rPr lang="fr-CA" altLang="fr-FR" sz="3000" b="1" dirty="0">
                <a:latin typeface="+mn-lt"/>
                <a:ea typeface="MS PGothic" pitchFamily="34" charset="-128"/>
              </a:rPr>
              <a:t>ou la carence dans les réseaux de soutien</a:t>
            </a:r>
            <a:r>
              <a:rPr lang="fr-CA" altLang="fr-FR" sz="3000" b="1" dirty="0">
                <a:latin typeface="Calibri Light" panose="020F0302020204030204" pitchFamily="34" charset="0"/>
                <a:ea typeface="MS PGothic" pitchFamily="34" charset="-128"/>
              </a:rPr>
              <a:t/>
            </a:r>
            <a:br>
              <a:rPr lang="fr-CA" altLang="fr-FR" sz="3000" b="1" dirty="0">
                <a:latin typeface="Calibri Light" panose="020F0302020204030204" pitchFamily="34" charset="0"/>
                <a:ea typeface="MS PGothic" pitchFamily="34" charset="-128"/>
              </a:rPr>
            </a:br>
            <a:endParaRPr lang="fr-CA" sz="3000" dirty="0">
              <a:latin typeface="Calibri Light" panose="020F0302020204030204" pitchFamily="34" charset="0"/>
            </a:endParaRPr>
          </a:p>
        </p:txBody>
      </p:sp>
      <p:pic>
        <p:nvPicPr>
          <p:cNvPr id="8" name="Picture 3"/>
          <p:cNvPicPr>
            <a:picLocks noGrp="1" noChangeAspect="1" noChangeArrowheads="1"/>
          </p:cNvPicPr>
          <p:nvPr>
            <p:ph idx="1"/>
            <p:custDataLst>
              <p:tags r:id="rId2"/>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124147" y="1556792"/>
            <a:ext cx="8768333" cy="428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9" name="ZoneTexte 8"/>
          <p:cNvSpPr txBox="1">
            <a:spLocks noChangeArrowheads="1"/>
          </p:cNvSpPr>
          <p:nvPr>
            <p:custDataLst>
              <p:tags r:id="rId3"/>
            </p:custDataLst>
          </p:nvPr>
        </p:nvSpPr>
        <p:spPr bwMode="auto">
          <a:xfrm>
            <a:off x="1379965" y="4860325"/>
            <a:ext cx="467885" cy="276991"/>
          </a:xfrm>
          <a:prstGeom prst="rect">
            <a:avLst/>
          </a:prstGeom>
          <a:solidFill>
            <a:schemeClr val="tx1"/>
          </a:solidFill>
          <a:ln>
            <a:noFill/>
          </a:ln>
          <a:extLst/>
        </p:spPr>
        <p:txBody>
          <a:bodyPr wrap="square" lIns="91433" tIns="45716" rIns="91433" bIns="45716">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eaLnBrk="0" fontAlgn="base" hangingPunct="0">
              <a:spcBef>
                <a:spcPct val="0"/>
              </a:spcBef>
              <a:spcAft>
                <a:spcPct val="0"/>
              </a:spcAft>
              <a:defRPr>
                <a:solidFill>
                  <a:schemeClr val="tx1"/>
                </a:solidFill>
                <a:latin typeface="Trebuchet MS" pitchFamily="34" charset="0"/>
              </a:defRPr>
            </a:lvl6pPr>
            <a:lvl7pPr marL="2971800" indent="-228600" defTabSz="457200" eaLnBrk="0" fontAlgn="base" hangingPunct="0">
              <a:spcBef>
                <a:spcPct val="0"/>
              </a:spcBef>
              <a:spcAft>
                <a:spcPct val="0"/>
              </a:spcAft>
              <a:defRPr>
                <a:solidFill>
                  <a:schemeClr val="tx1"/>
                </a:solidFill>
                <a:latin typeface="Trebuchet MS" pitchFamily="34" charset="0"/>
              </a:defRPr>
            </a:lvl7pPr>
            <a:lvl8pPr marL="3429000" indent="-228600" defTabSz="457200" eaLnBrk="0" fontAlgn="base" hangingPunct="0">
              <a:spcBef>
                <a:spcPct val="0"/>
              </a:spcBef>
              <a:spcAft>
                <a:spcPct val="0"/>
              </a:spcAft>
              <a:defRPr>
                <a:solidFill>
                  <a:schemeClr val="tx1"/>
                </a:solidFill>
                <a:latin typeface="Trebuchet MS" pitchFamily="34" charset="0"/>
              </a:defRPr>
            </a:lvl8pPr>
            <a:lvl9pPr marL="3886200" indent="-228600" defTabSz="457200" eaLnBrk="0" fontAlgn="base" hangingPunct="0">
              <a:spcBef>
                <a:spcPct val="0"/>
              </a:spcBef>
              <a:spcAft>
                <a:spcPct val="0"/>
              </a:spcAft>
              <a:defRPr>
                <a:solidFill>
                  <a:schemeClr val="tx1"/>
                </a:solidFill>
                <a:latin typeface="Trebuchet MS" pitchFamily="34" charset="0"/>
              </a:defRPr>
            </a:lvl9pPr>
          </a:lstStyle>
          <a:p>
            <a:pPr algn="ctr" eaLnBrk="1" hangingPunct="1"/>
            <a:r>
              <a:rPr lang="fr-CA" altLang="fr-FR" sz="1200" b="1" dirty="0">
                <a:solidFill>
                  <a:srgbClr val="FF0000"/>
                </a:solidFill>
                <a:latin typeface="Arial" pitchFamily="34" charset="0"/>
                <a:ea typeface="MS PGothic" pitchFamily="34" charset="-128"/>
              </a:rPr>
              <a:t>18</a:t>
            </a:r>
          </a:p>
        </p:txBody>
      </p:sp>
      <p:cxnSp>
        <p:nvCxnSpPr>
          <p:cNvPr id="10" name="Connecteur droit 9"/>
          <p:cNvCxnSpPr>
            <a:cxnSpLocks noChangeShapeType="1"/>
          </p:cNvCxnSpPr>
          <p:nvPr>
            <p:custDataLst>
              <p:tags r:id="rId4"/>
            </p:custDataLst>
          </p:nvPr>
        </p:nvCxnSpPr>
        <p:spPr bwMode="auto">
          <a:xfrm>
            <a:off x="1379965" y="729308"/>
            <a:ext cx="0" cy="5328592"/>
          </a:xfrm>
          <a:prstGeom prst="line">
            <a:avLst/>
          </a:prstGeom>
          <a:noFill/>
          <a:ln w="47625">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53360950"/>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1"/>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3491880" y="1817005"/>
            <a:ext cx="3960440" cy="300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3"/>
          <p:cNvSpPr>
            <a:spLocks noGrp="1"/>
          </p:cNvSpPr>
          <p:nvPr>
            <p:ph type="title"/>
            <p:custDataLst>
              <p:tags r:id="rId2"/>
            </p:custDataLst>
          </p:nvPr>
        </p:nvSpPr>
        <p:spPr>
          <a:xfrm>
            <a:off x="1488375" y="476672"/>
            <a:ext cx="6374120" cy="1970046"/>
          </a:xfrm>
        </p:spPr>
        <p:txBody>
          <a:bodyPr>
            <a:normAutofit/>
          </a:bodyPr>
          <a:lstStyle/>
          <a:p>
            <a:r>
              <a:rPr lang="fr-CA" sz="4400" dirty="0">
                <a:effectLst>
                  <a:outerShdw blurRad="38100" dist="38100" dir="2700000" algn="tl">
                    <a:srgbClr val="000000">
                      <a:alpha val="43137"/>
                    </a:srgbClr>
                  </a:outerShdw>
                </a:effectLst>
                <a:latin typeface="Calibri Light" panose="020F0302020204030204" pitchFamily="34" charset="0"/>
              </a:rPr>
              <a:t>Chasser </a:t>
            </a:r>
            <a:r>
              <a:rPr lang="fr-CA" sz="4400" dirty="0" smtClean="0">
                <a:effectLst>
                  <a:outerShdw blurRad="38100" dist="38100" dir="2700000" algn="tl">
                    <a:srgbClr val="000000">
                      <a:alpha val="43137"/>
                    </a:srgbClr>
                  </a:outerShdw>
                </a:effectLst>
                <a:latin typeface="Calibri Light" panose="020F0302020204030204" pitchFamily="34" charset="0"/>
              </a:rPr>
              <a:t>le </a:t>
            </a:r>
            <a:r>
              <a:rPr lang="fr-CA" sz="4400" dirty="0">
                <a:effectLst>
                  <a:outerShdw blurRad="38100" dist="38100" dir="2700000" algn="tl">
                    <a:srgbClr val="000000">
                      <a:alpha val="43137"/>
                    </a:srgbClr>
                  </a:outerShdw>
                </a:effectLst>
                <a:latin typeface="Calibri Light" panose="020F0302020204030204" pitchFamily="34" charset="0"/>
              </a:rPr>
              <a:t>mammouth </a:t>
            </a:r>
            <a:r>
              <a:rPr lang="fr-CA" sz="4400" dirty="0" smtClean="0">
                <a:effectLst>
                  <a:outerShdw blurRad="38100" dist="38100" dir="2700000" algn="tl">
                    <a:srgbClr val="000000">
                      <a:alpha val="43137"/>
                    </a:srgbClr>
                  </a:outerShdw>
                </a:effectLst>
                <a:latin typeface="Calibri Light" panose="020F0302020204030204" pitchFamily="34" charset="0"/>
              </a:rPr>
              <a:t>!</a:t>
            </a:r>
            <a:endParaRPr lang="fr-CA" sz="4400" dirty="0">
              <a:effectLst>
                <a:outerShdw blurRad="38100" dist="38100" dir="2700000" algn="tl">
                  <a:srgbClr val="000000">
                    <a:alpha val="43137"/>
                  </a:srgbClr>
                </a:outerShdw>
              </a:effectLst>
              <a:latin typeface="Calibri Light" panose="020F0302020204030204" pitchFamily="34" charset="0"/>
            </a:endParaRPr>
          </a:p>
        </p:txBody>
      </p:sp>
      <p:sp>
        <p:nvSpPr>
          <p:cNvPr id="5" name="Espace réservé du texte 4"/>
          <p:cNvSpPr>
            <a:spLocks noGrp="1"/>
          </p:cNvSpPr>
          <p:nvPr>
            <p:ph type="body" idx="1"/>
            <p:custDataLst>
              <p:tags r:id="rId3"/>
            </p:custDataLst>
          </p:nvPr>
        </p:nvSpPr>
        <p:spPr>
          <a:xfrm>
            <a:off x="517428" y="4952053"/>
            <a:ext cx="7422977" cy="612027"/>
          </a:xfrm>
        </p:spPr>
        <p:txBody>
          <a:bodyPr>
            <a:noAutofit/>
          </a:bodyPr>
          <a:lstStyle/>
          <a:p>
            <a:r>
              <a:rPr lang="fr-CA" sz="3200" b="1" dirty="0">
                <a:solidFill>
                  <a:schemeClr val="tx1"/>
                </a:solidFill>
                <a:latin typeface="Calibri Light" panose="020F0302020204030204" pitchFamily="34" charset="0"/>
              </a:rPr>
              <a:t>L’inverse du stress n’est pas la relaxation!</a:t>
            </a:r>
          </a:p>
        </p:txBody>
      </p:sp>
      <p:pic>
        <p:nvPicPr>
          <p:cNvPr id="1026" name="Picture 2"/>
          <p:cNvPicPr>
            <a:picLocks noChangeAspect="1" noChangeArrowheads="1"/>
          </p:cNvPicPr>
          <p:nvPr>
            <p:custDataLst>
              <p:tags r:id="rId4"/>
            </p:custDataLst>
          </p:nvPr>
        </p:nvPicPr>
        <p:blipFill>
          <a:blip r:embed="rId8" cstate="email">
            <a:extLst>
              <a:ext uri="{28A0092B-C50C-407E-A947-70E740481C1C}">
                <a14:useLocalDpi xmlns:a14="http://schemas.microsoft.com/office/drawing/2010/main" val="0"/>
              </a:ext>
            </a:extLst>
          </a:blip>
          <a:srcRect/>
          <a:stretch>
            <a:fillRect/>
          </a:stretch>
        </p:blipFill>
        <p:spPr bwMode="auto">
          <a:xfrm>
            <a:off x="4228917" y="2075931"/>
            <a:ext cx="2486366" cy="248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93612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normAutofit/>
          </a:bodyPr>
          <a:lstStyle/>
          <a:p>
            <a:r>
              <a:rPr lang="fr-CA" sz="3600" b="1">
                <a:solidFill>
                  <a:schemeClr val="tx1"/>
                </a:solidFill>
                <a:effectLst>
                  <a:outerShdw blurRad="38100" dist="38100" dir="2700000" algn="tl">
                    <a:srgbClr val="000000">
                      <a:alpha val="43137"/>
                    </a:srgbClr>
                  </a:outerShdw>
                </a:effectLst>
                <a:latin typeface="Calibri Light" panose="020F0302020204030204" pitchFamily="34" charset="0"/>
              </a:rPr>
              <a:t>L’inverse du stress est la résilience!</a:t>
            </a:r>
          </a:p>
        </p:txBody>
      </p:sp>
      <p:sp>
        <p:nvSpPr>
          <p:cNvPr id="5" name="Espace réservé du contenu 4"/>
          <p:cNvSpPr>
            <a:spLocks noGrp="1"/>
          </p:cNvSpPr>
          <p:nvPr>
            <p:ph idx="1"/>
            <p:custDataLst>
              <p:tags r:id="rId2"/>
            </p:custDataLst>
          </p:nvPr>
        </p:nvSpPr>
        <p:spPr>
          <a:xfrm>
            <a:off x="457200" y="1268760"/>
            <a:ext cx="8229600" cy="3398243"/>
          </a:xfrm>
        </p:spPr>
        <p:txBody>
          <a:bodyPr>
            <a:normAutofit/>
          </a:bodyPr>
          <a:lstStyle/>
          <a:p>
            <a:pPr marL="0" indent="0">
              <a:buNone/>
            </a:pPr>
            <a:r>
              <a:rPr lang="fr-CA" sz="2800" dirty="0">
                <a:effectLst>
                  <a:outerShdw blurRad="38100" dist="38100" dir="2700000" algn="tl">
                    <a:srgbClr val="000000">
                      <a:alpha val="43137"/>
                    </a:srgbClr>
                  </a:outerShdw>
                </a:effectLst>
              </a:rPr>
              <a:t>C’est </a:t>
            </a:r>
            <a:r>
              <a:rPr lang="fr-CA" sz="2800" dirty="0" smtClean="0">
                <a:effectLst>
                  <a:outerShdw blurRad="38100" dist="38100" dir="2700000" algn="tl">
                    <a:srgbClr val="000000">
                      <a:alpha val="43137"/>
                    </a:srgbClr>
                  </a:outerShdw>
                </a:effectLst>
              </a:rPr>
              <a:t>d'identifier </a:t>
            </a:r>
            <a:r>
              <a:rPr lang="fr-CA" sz="2800" dirty="0">
                <a:effectLst>
                  <a:outerShdw blurRad="38100" dist="38100" dir="2700000" algn="tl">
                    <a:srgbClr val="000000">
                      <a:alpha val="43137"/>
                    </a:srgbClr>
                  </a:outerShdw>
                </a:effectLst>
              </a:rPr>
              <a:t>notre CINÉ </a:t>
            </a:r>
            <a:r>
              <a:rPr lang="fr-CA" sz="2800" dirty="0">
                <a:solidFill>
                  <a:schemeClr val="accent6">
                    <a:lumMod val="75000"/>
                  </a:schemeClr>
                </a:solidFill>
                <a:effectLst>
                  <a:outerShdw blurRad="38100" dist="38100" dir="2700000" algn="tl">
                    <a:srgbClr val="000000">
                      <a:alpha val="43137"/>
                    </a:srgbClr>
                  </a:outerShdw>
                </a:effectLst>
              </a:rPr>
              <a:t>lettre par lettre</a:t>
            </a:r>
            <a:r>
              <a:rPr lang="fr-CA" sz="2800" dirty="0">
                <a:effectLst>
                  <a:outerShdw blurRad="38100" dist="38100" dir="2700000" algn="tl">
                    <a:srgbClr val="000000">
                      <a:alpha val="43137"/>
                    </a:srgbClr>
                  </a:outerShdw>
                </a:effectLst>
              </a:rPr>
              <a:t>.</a:t>
            </a:r>
            <a:endParaRPr lang="fr-CA" dirty="0">
              <a:effectLst>
                <a:outerShdw blurRad="38100" dist="38100" dir="2700000" algn="tl">
                  <a:srgbClr val="000000">
                    <a:alpha val="43137"/>
                  </a:srgbClr>
                </a:outerShdw>
              </a:effectLst>
            </a:endParaRPr>
          </a:p>
          <a:p>
            <a:pPr marL="0" indent="0">
              <a:buNone/>
            </a:pPr>
            <a:r>
              <a:rPr lang="fr-CA" sz="2800" dirty="0">
                <a:effectLst>
                  <a:outerShdw blurRad="38100" dist="38100" dir="2700000" algn="tl">
                    <a:srgbClr val="000000">
                      <a:alpha val="43137"/>
                    </a:srgbClr>
                  </a:outerShdw>
                </a:effectLst>
              </a:rPr>
              <a:t>C’est se poser les questions suivantes :</a:t>
            </a:r>
            <a:endParaRPr lang="fr-CA" dirty="0">
              <a:effectLst>
                <a:outerShdw blurRad="38100" dist="38100" dir="2700000" algn="tl">
                  <a:srgbClr val="000000">
                    <a:alpha val="43137"/>
                  </a:srgbClr>
                </a:outerShdw>
              </a:effectLst>
            </a:endParaRPr>
          </a:p>
          <a:p>
            <a:pPr marL="0" indent="0">
              <a:buNone/>
            </a:pPr>
            <a:endParaRPr lang="fr-CA" dirty="0">
              <a:effectLst>
                <a:outerShdw blurRad="38100" dist="38100" dir="2700000" algn="tl">
                  <a:srgbClr val="000000">
                    <a:alpha val="43137"/>
                  </a:srgbClr>
                </a:outerShdw>
              </a:effectLst>
            </a:endParaRPr>
          </a:p>
          <a:p>
            <a:pPr marL="0" indent="0">
              <a:buNone/>
            </a:pPr>
            <a:r>
              <a:rPr lang="fr-CA" sz="2800" dirty="0">
                <a:solidFill>
                  <a:srgbClr val="FF0000"/>
                </a:solidFill>
                <a:effectLst>
                  <a:outerShdw blurRad="38100" dist="38100" dir="2700000" algn="tl">
                    <a:srgbClr val="000000">
                      <a:alpha val="43137"/>
                    </a:srgbClr>
                  </a:outerShdw>
                </a:effectLst>
              </a:rPr>
              <a:t>1.  </a:t>
            </a:r>
            <a:r>
              <a:rPr lang="fr-CA" sz="2800" dirty="0" smtClean="0">
                <a:solidFill>
                  <a:srgbClr val="FF0000"/>
                </a:solidFill>
                <a:effectLst>
                  <a:outerShdw blurRad="38100" dist="38100" dir="2700000" algn="tl">
                    <a:srgbClr val="000000">
                      <a:alpha val="43137"/>
                    </a:srgbClr>
                  </a:outerShdw>
                </a:effectLst>
              </a:rPr>
              <a:t> </a:t>
            </a:r>
            <a:r>
              <a:rPr lang="fr-CA" sz="2800" dirty="0" smtClean="0">
                <a:solidFill>
                  <a:schemeClr val="accent6">
                    <a:lumMod val="75000"/>
                  </a:schemeClr>
                </a:solidFill>
                <a:effectLst>
                  <a:outerShdw blurRad="38100" dist="38100" dir="2700000" algn="tl">
                    <a:srgbClr val="000000">
                      <a:alpha val="43137"/>
                    </a:srgbClr>
                  </a:outerShdw>
                </a:effectLst>
              </a:rPr>
              <a:t>Qu’est-ce </a:t>
            </a:r>
            <a:r>
              <a:rPr lang="fr-CA" sz="2800" dirty="0">
                <a:solidFill>
                  <a:schemeClr val="accent6">
                    <a:lumMod val="75000"/>
                  </a:schemeClr>
                </a:solidFill>
                <a:effectLst>
                  <a:outerShdw blurRad="38100" dist="38100" dir="2700000" algn="tl">
                    <a:srgbClr val="000000">
                      <a:alpha val="43137"/>
                    </a:srgbClr>
                  </a:outerShdw>
                </a:effectLst>
              </a:rPr>
              <a:t>qui te stresse le plus?</a:t>
            </a:r>
            <a:endParaRPr lang="fr-CA" dirty="0">
              <a:solidFill>
                <a:schemeClr val="accent6">
                  <a:lumMod val="75000"/>
                </a:schemeClr>
              </a:solidFill>
              <a:effectLst>
                <a:outerShdw blurRad="38100" dist="38100" dir="2700000" algn="tl">
                  <a:srgbClr val="000000">
                    <a:alpha val="43137"/>
                  </a:srgbClr>
                </a:outerShdw>
              </a:effectLst>
            </a:endParaRPr>
          </a:p>
          <a:p>
            <a:pPr marL="514350" indent="-514350">
              <a:buAutoNum type="arabicPeriod" startAt="2"/>
            </a:pPr>
            <a:r>
              <a:rPr lang="fr-CA" sz="2800" dirty="0">
                <a:solidFill>
                  <a:schemeClr val="accent6">
                    <a:lumMod val="75000"/>
                  </a:schemeClr>
                </a:solidFill>
                <a:effectLst>
                  <a:outerShdw blurRad="38100" dist="38100" dir="2700000" algn="tl">
                    <a:srgbClr val="000000">
                      <a:alpha val="43137"/>
                    </a:srgbClr>
                  </a:outerShdw>
                </a:effectLst>
              </a:rPr>
              <a:t>Pourquoi?</a:t>
            </a:r>
            <a:endParaRPr lang="fr-CA" dirty="0">
              <a:solidFill>
                <a:schemeClr val="accent6">
                  <a:lumMod val="75000"/>
                </a:schemeClr>
              </a:solidFill>
              <a:effectLst>
                <a:outerShdw blurRad="38100" dist="38100" dir="2700000" algn="tl">
                  <a:srgbClr val="000000">
                    <a:alpha val="43137"/>
                  </a:srgbClr>
                </a:outerShdw>
              </a:effectLst>
            </a:endParaRPr>
          </a:p>
          <a:p>
            <a:pPr marL="514350" indent="-514350">
              <a:buAutoNum type="arabicPeriod" startAt="2"/>
            </a:pPr>
            <a:r>
              <a:rPr lang="fr-CA" sz="2800" dirty="0" smtClean="0">
                <a:solidFill>
                  <a:schemeClr val="accent6">
                    <a:lumMod val="75000"/>
                  </a:schemeClr>
                </a:solidFill>
                <a:effectLst>
                  <a:outerShdw blurRad="38100" dist="38100" dir="2700000" algn="tl">
                    <a:srgbClr val="000000">
                      <a:alpha val="43137"/>
                    </a:srgbClr>
                  </a:outerShdw>
                </a:effectLst>
              </a:rPr>
              <a:t>Qu’est-ce </a:t>
            </a:r>
            <a:r>
              <a:rPr lang="fr-CA" sz="2800" dirty="0">
                <a:solidFill>
                  <a:schemeClr val="accent6">
                    <a:lumMod val="75000"/>
                  </a:schemeClr>
                </a:solidFill>
                <a:effectLst>
                  <a:outerShdw blurRad="38100" dist="38100" dir="2700000" algn="tl">
                    <a:srgbClr val="000000">
                      <a:alpha val="43137"/>
                    </a:srgbClr>
                  </a:outerShdw>
                </a:effectLst>
              </a:rPr>
              <a:t>que tu peux faire pour y remédier?</a:t>
            </a:r>
          </a:p>
          <a:p>
            <a:pPr marL="0" indent="0">
              <a:buNone/>
            </a:pPr>
            <a:endParaRPr lang="fr-CA" sz="2800" dirty="0">
              <a:solidFill>
                <a:schemeClr val="accent6">
                  <a:lumMod val="75000"/>
                </a:schemeClr>
              </a:solidFill>
              <a:effectLst>
                <a:outerShdw blurRad="38100" dist="38100" dir="2700000" algn="tl">
                  <a:srgbClr val="000000">
                    <a:alpha val="43137"/>
                  </a:srgbClr>
                </a:outerShdw>
              </a:effectLst>
            </a:endParaRPr>
          </a:p>
          <a:p>
            <a:pPr marL="0" indent="0">
              <a:buNone/>
            </a:pPr>
            <a:endParaRPr lang="fr-CA" sz="800" dirty="0">
              <a:solidFill>
                <a:schemeClr val="accent6">
                  <a:lumMod val="75000"/>
                </a:schemeClr>
              </a:solidFill>
              <a:effectLst>
                <a:outerShdw blurRad="38100" dist="38100" dir="2700000" algn="tl">
                  <a:srgbClr val="000000">
                    <a:alpha val="43137"/>
                  </a:srgbClr>
                </a:outerShdw>
              </a:effectLst>
            </a:endParaRPr>
          </a:p>
        </p:txBody>
      </p:sp>
      <p:sp>
        <p:nvSpPr>
          <p:cNvPr id="6" name="ZoneTexte 2"/>
          <p:cNvSpPr txBox="1"/>
          <p:nvPr>
            <p:custDataLst>
              <p:tags r:id="rId3"/>
            </p:custDataLst>
          </p:nvPr>
        </p:nvSpPr>
        <p:spPr>
          <a:xfrm>
            <a:off x="1223159" y="4890101"/>
            <a:ext cx="6519553" cy="646331"/>
          </a:xfrm>
          <a:prstGeom prst="rect">
            <a:avLst/>
          </a:prstGeom>
          <a:noFill/>
        </p:spPr>
        <p:txBody>
          <a:bodyPr wrap="square" rtlCol="0">
            <a:spAutoFit/>
          </a:bodyPr>
          <a:lstStyle/>
          <a:p>
            <a:pPr algn="ctr"/>
            <a:r>
              <a:rPr lang="fr-CA" sz="3600" b="1" dirty="0" smtClean="0">
                <a:solidFill>
                  <a:srgbClr val="FF0000"/>
                </a:solidFill>
                <a:effectLst>
                  <a:outerShdw blurRad="38100" dist="38100" dir="2700000" algn="tl">
                    <a:srgbClr val="000000">
                      <a:alpha val="43137"/>
                    </a:srgbClr>
                  </a:outerShdw>
                </a:effectLst>
                <a:latin typeface="Calibri Light" panose="020F0302020204030204" pitchFamily="34" charset="0"/>
              </a:rPr>
              <a:t>IL FAUT DÉCONSTRUIRE LE CINÉ!!</a:t>
            </a:r>
            <a:endParaRPr lang="fr-CA" sz="3600" b="1" dirty="0">
              <a:solidFill>
                <a:srgbClr val="FF0000"/>
              </a:solidFill>
              <a:effectLst>
                <a:outerShdw blurRad="38100" dist="38100" dir="2700000" algn="tl">
                  <a:srgbClr val="000000">
                    <a:alpha val="43137"/>
                  </a:srgbClr>
                </a:outerShdw>
              </a:effectLst>
              <a:latin typeface="Calibri Light" panose="020F0302020204030204" pitchFamily="34" charset="0"/>
            </a:endParaRPr>
          </a:p>
        </p:txBody>
      </p:sp>
    </p:spTree>
    <p:extLst>
      <p:ext uri="{BB962C8B-B14F-4D97-AF65-F5344CB8AC3E}">
        <p14:creationId xmlns:p14="http://schemas.microsoft.com/office/powerpoint/2010/main" val="19216866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00868" y="38100"/>
            <a:ext cx="8078113" cy="685800"/>
          </a:xfrm>
        </p:spPr>
        <p:txBody>
          <a:bodyPr>
            <a:noAutofit/>
          </a:bodyPr>
          <a:lstStyle/>
          <a:p>
            <a:r>
              <a:rPr lang="fr-CA" sz="3600" b="1" dirty="0">
                <a:solidFill>
                  <a:schemeClr val="tx1"/>
                </a:solidFill>
                <a:effectLst>
                  <a:outerShdw blurRad="38100" dist="38100" dir="2700000" algn="tl">
                    <a:srgbClr val="000000">
                      <a:alpha val="43137"/>
                    </a:srgbClr>
                  </a:outerShdw>
                </a:effectLst>
                <a:latin typeface="Calibri Light" panose="020F0302020204030204" pitchFamily="34" charset="0"/>
              </a:rPr>
              <a:t>Le coffre à outils du </a:t>
            </a:r>
            <a:r>
              <a:rPr lang="fr-CA" sz="3600" b="1" dirty="0" smtClean="0">
                <a:solidFill>
                  <a:schemeClr val="tx1"/>
                </a:solidFill>
                <a:effectLst>
                  <a:outerShdw blurRad="38100" dist="38100" dir="2700000" algn="tl">
                    <a:srgbClr val="000000">
                      <a:alpha val="43137"/>
                    </a:srgbClr>
                  </a:outerShdw>
                </a:effectLst>
                <a:latin typeface="Calibri Light" panose="020F0302020204030204" pitchFamily="34" charset="0"/>
              </a:rPr>
              <a:t>stress…et </a:t>
            </a:r>
            <a:r>
              <a:rPr lang="fr-CA" sz="3600" b="1" dirty="0">
                <a:solidFill>
                  <a:schemeClr val="tx1"/>
                </a:solidFill>
                <a:effectLst>
                  <a:outerShdw blurRad="38100" dist="38100" dir="2700000" algn="tl">
                    <a:srgbClr val="000000">
                      <a:alpha val="43137"/>
                    </a:srgbClr>
                  </a:outerShdw>
                </a:effectLst>
                <a:latin typeface="Calibri Light" panose="020F0302020204030204" pitchFamily="34" charset="0"/>
              </a:rPr>
              <a:t>de l’anxiété</a:t>
            </a:r>
            <a:endParaRPr lang="fr-CA" b="1" dirty="0">
              <a:solidFill>
                <a:schemeClr val="tx1"/>
              </a:solidFill>
              <a:effectLst>
                <a:outerShdw blurRad="38100" dist="38100" dir="2700000" algn="tl">
                  <a:srgbClr val="000000">
                    <a:alpha val="43137"/>
                  </a:srgbClr>
                </a:outerShdw>
              </a:effectLst>
              <a:latin typeface="Calibri Light" panose="020F0302020204030204" pitchFamily="34" charset="0"/>
            </a:endParaRPr>
          </a:p>
        </p:txBody>
      </p:sp>
      <p:sp>
        <p:nvSpPr>
          <p:cNvPr id="4" name="Espace réservé du contenu 3"/>
          <p:cNvSpPr>
            <a:spLocks noGrp="1"/>
          </p:cNvSpPr>
          <p:nvPr>
            <p:ph idx="1"/>
            <p:custDataLst>
              <p:tags r:id="rId2"/>
            </p:custDataLst>
          </p:nvPr>
        </p:nvSpPr>
        <p:spPr>
          <a:xfrm>
            <a:off x="620431" y="2111356"/>
            <a:ext cx="8229600" cy="2754560"/>
          </a:xfrm>
        </p:spPr>
        <p:txBody>
          <a:bodyPr>
            <a:noAutofit/>
          </a:bodyPr>
          <a:lstStyle/>
          <a:p>
            <a:pPr>
              <a:lnSpc>
                <a:spcPct val="80000"/>
              </a:lnSpc>
              <a:buClr>
                <a:srgbClr val="99CC00"/>
              </a:buClr>
              <a:defRPr/>
            </a:pPr>
            <a:r>
              <a:rPr lang="fr-CA" sz="2400" dirty="0">
                <a:solidFill>
                  <a:schemeClr val="tx1"/>
                </a:solidFill>
              </a:rPr>
              <a:t>Fuite (évitement)</a:t>
            </a:r>
          </a:p>
          <a:p>
            <a:pPr>
              <a:lnSpc>
                <a:spcPct val="80000"/>
              </a:lnSpc>
              <a:buClr>
                <a:srgbClr val="99CC00"/>
              </a:buClr>
              <a:defRPr/>
            </a:pPr>
            <a:r>
              <a:rPr lang="fr-CA" sz="2400" dirty="0">
                <a:solidFill>
                  <a:schemeClr val="tx1"/>
                </a:solidFill>
              </a:rPr>
              <a:t>Réseau social</a:t>
            </a:r>
          </a:p>
          <a:p>
            <a:pPr>
              <a:lnSpc>
                <a:spcPct val="80000"/>
              </a:lnSpc>
              <a:buClr>
                <a:srgbClr val="99CC00"/>
              </a:buClr>
              <a:defRPr/>
            </a:pPr>
            <a:r>
              <a:rPr lang="fr-CA" sz="2400" dirty="0">
                <a:solidFill>
                  <a:schemeClr val="tx1"/>
                </a:solidFill>
              </a:rPr>
              <a:t>Musique </a:t>
            </a:r>
          </a:p>
          <a:p>
            <a:pPr>
              <a:lnSpc>
                <a:spcPct val="80000"/>
              </a:lnSpc>
              <a:buClr>
                <a:srgbClr val="99CC00"/>
              </a:buClr>
              <a:defRPr/>
            </a:pPr>
            <a:r>
              <a:rPr lang="fr-CA" sz="2400" dirty="0">
                <a:solidFill>
                  <a:schemeClr val="tx1"/>
                </a:solidFill>
              </a:rPr>
              <a:t>Respiration</a:t>
            </a:r>
          </a:p>
          <a:p>
            <a:pPr>
              <a:lnSpc>
                <a:spcPct val="80000"/>
              </a:lnSpc>
              <a:buClr>
                <a:srgbClr val="99CC00"/>
              </a:buClr>
              <a:defRPr/>
            </a:pPr>
            <a:r>
              <a:rPr lang="fr-CA" sz="2400" dirty="0">
                <a:solidFill>
                  <a:schemeClr val="tx1"/>
                </a:solidFill>
              </a:rPr>
              <a:t>Rire</a:t>
            </a:r>
          </a:p>
          <a:p>
            <a:pPr>
              <a:lnSpc>
                <a:spcPct val="80000"/>
              </a:lnSpc>
              <a:buClr>
                <a:srgbClr val="99CC00"/>
              </a:buClr>
              <a:defRPr/>
            </a:pPr>
            <a:r>
              <a:rPr lang="fr-CA" sz="2400" dirty="0">
                <a:solidFill>
                  <a:schemeClr val="tx1"/>
                </a:solidFill>
              </a:rPr>
              <a:t>Sport</a:t>
            </a:r>
          </a:p>
          <a:p>
            <a:pPr>
              <a:lnSpc>
                <a:spcPct val="80000"/>
              </a:lnSpc>
              <a:buClr>
                <a:srgbClr val="99CC00"/>
              </a:buClr>
              <a:defRPr/>
            </a:pPr>
            <a:r>
              <a:rPr lang="fr-CA" sz="2400" dirty="0">
                <a:solidFill>
                  <a:schemeClr val="tx1"/>
                </a:solidFill>
              </a:rPr>
              <a:t>Repos</a:t>
            </a:r>
          </a:p>
        </p:txBody>
      </p:sp>
      <p:pic>
        <p:nvPicPr>
          <p:cNvPr id="3" name="Image 2"/>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735231" y="2012472"/>
            <a:ext cx="3936437" cy="2952328"/>
          </a:xfrm>
          <a:prstGeom prst="rect">
            <a:avLst/>
          </a:prstGeom>
        </p:spPr>
      </p:pic>
    </p:spTree>
    <p:extLst>
      <p:ext uri="{BB962C8B-B14F-4D97-AF65-F5344CB8AC3E}">
        <p14:creationId xmlns:p14="http://schemas.microsoft.com/office/powerpoint/2010/main" val="292811451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ésultats de recherche d'images pour « minion violet »"/>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2483768" y="571425"/>
            <a:ext cx="4405101" cy="440510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2"/>
            </p:custDataLst>
          </p:nvPr>
        </p:nvSpPr>
        <p:spPr>
          <a:xfrm>
            <a:off x="5868144" y="2629959"/>
            <a:ext cx="2770712" cy="1143000"/>
          </a:xfrm>
        </p:spPr>
        <p:txBody>
          <a:bodyPr>
            <a:normAutofit/>
          </a:bodyPr>
          <a:lstStyle/>
          <a:p>
            <a:pPr algn="r"/>
            <a:r>
              <a:rPr lang="fr-CA" sz="6000" b="1">
                <a:effectLst>
                  <a:outerShdw blurRad="38100" dist="38100" dir="2700000" algn="tl">
                    <a:srgbClr val="000000">
                      <a:alpha val="43137"/>
                    </a:srgbClr>
                  </a:outerShdw>
                </a:effectLst>
                <a:latin typeface="Calibri Light" panose="020F0302020204030204" pitchFamily="34" charset="0"/>
              </a:rPr>
              <a:t>ANXIÉTÉ</a:t>
            </a:r>
          </a:p>
        </p:txBody>
      </p:sp>
    </p:spTree>
    <p:extLst>
      <p:ext uri="{BB962C8B-B14F-4D97-AF65-F5344CB8AC3E}">
        <p14:creationId xmlns:p14="http://schemas.microsoft.com/office/powerpoint/2010/main" val="2298158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anim calcmode="lin" valueType="num">
                                      <p:cBhvr>
                                        <p:cTn id="8" dur="2000" fill="hold"/>
                                        <p:tgtEl>
                                          <p:spTgt spid="2054"/>
                                        </p:tgtEl>
                                        <p:attrNameLst>
                                          <p:attrName>ppt_w</p:attrName>
                                        </p:attrNameLst>
                                      </p:cBhvr>
                                      <p:tavLst>
                                        <p:tav tm="0" fmla="#ppt_w*sin(2.5*pi*$)">
                                          <p:val>
                                            <p:fltVal val="0"/>
                                          </p:val>
                                        </p:tav>
                                        <p:tav tm="100000">
                                          <p:val>
                                            <p:fltVal val="1"/>
                                          </p:val>
                                        </p:tav>
                                      </p:tavLst>
                                    </p:anim>
                                    <p:anim calcmode="lin" valueType="num">
                                      <p:cBhvr>
                                        <p:cTn id="9" dur="2000" fill="hold"/>
                                        <p:tgtEl>
                                          <p:spTgt spid="20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260648"/>
            <a:ext cx="7128792" cy="727304"/>
          </a:xfrm>
        </p:spPr>
        <p:txBody>
          <a:bodyPr>
            <a:normAutofit/>
          </a:bodyPr>
          <a:lstStyle/>
          <a:p>
            <a:r>
              <a:rPr lang="fr-CA" sz="3600" b="1" dirty="0">
                <a:effectLst>
                  <a:outerShdw blurRad="38100" dist="38100" dir="2700000" algn="tl">
                    <a:srgbClr val="000000">
                      <a:alpha val="43137"/>
                    </a:srgbClr>
                  </a:outerShdw>
                </a:effectLst>
                <a:latin typeface="Calibri Light" panose="020F0302020204030204" pitchFamily="34" charset="0"/>
              </a:rPr>
              <a:t>Facteurs </a:t>
            </a:r>
            <a:r>
              <a:rPr lang="fr-CA" sz="3600" b="1" dirty="0" err="1">
                <a:effectLst>
                  <a:outerShdw blurRad="38100" dist="38100" dir="2700000" algn="tl">
                    <a:srgbClr val="000000">
                      <a:alpha val="43137"/>
                    </a:srgbClr>
                  </a:outerShdw>
                </a:effectLst>
                <a:latin typeface="Calibri Light" panose="020F0302020204030204" pitchFamily="34" charset="0"/>
              </a:rPr>
              <a:t>prédisposants</a:t>
            </a:r>
            <a:endParaRPr lang="fr-CA" sz="3000" b="1">
              <a:effectLst>
                <a:outerShdw blurRad="38100" dist="38100" dir="2700000" algn="tl">
                  <a:srgbClr val="000000">
                    <a:alpha val="43137"/>
                  </a:srgbClr>
                </a:outerShdw>
              </a:effectLst>
              <a:latin typeface="Calibri Light" panose="020F0302020204030204" pitchFamily="34" charset="0"/>
            </a:endParaRPr>
          </a:p>
        </p:txBody>
      </p:sp>
      <p:graphicFrame>
        <p:nvGraphicFramePr>
          <p:cNvPr id="4" name="Diagramme 3"/>
          <p:cNvGraphicFramePr/>
          <p:nvPr>
            <p:custDataLst>
              <p:tags r:id="rId2"/>
            </p:custDataLst>
            <p:extLst>
              <p:ext uri="{D42A27DB-BD31-4B8C-83A1-F6EECF244321}">
                <p14:modId xmlns:p14="http://schemas.microsoft.com/office/powerpoint/2010/main" val="3904788719"/>
              </p:ext>
            </p:extLst>
          </p:nvPr>
        </p:nvGraphicFramePr>
        <p:xfrm>
          <a:off x="323528" y="1196752"/>
          <a:ext cx="8640960" cy="4480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0327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570015" y="6115792"/>
            <a:ext cx="2873829" cy="553998"/>
          </a:xfrm>
          <a:prstGeom prst="rect">
            <a:avLst/>
          </a:prstGeom>
          <a:noFill/>
        </p:spPr>
        <p:txBody>
          <a:bodyPr wrap="square" rtlCol="0">
            <a:spAutoFit/>
          </a:bodyPr>
          <a:lstStyle/>
          <a:p>
            <a:r>
              <a:rPr lang="fr-CA" sz="1000" b="1" dirty="0" smtClean="0">
                <a:effectLst>
                  <a:outerShdw blurRad="38100" dist="38100" dir="2700000" algn="tl">
                    <a:srgbClr val="000000">
                      <a:alpha val="43137"/>
                    </a:srgbClr>
                  </a:outerShdw>
                </a:effectLst>
                <a:latin typeface="Calibri Light" panose="020F0302020204030204" pitchFamily="34" charset="0"/>
              </a:rPr>
              <a:t>Jacinthe </a:t>
            </a:r>
            <a:r>
              <a:rPr lang="fr-CA" sz="1000" b="1" dirty="0">
                <a:effectLst>
                  <a:outerShdw blurRad="38100" dist="38100" dir="2700000" algn="tl">
                    <a:srgbClr val="000000">
                      <a:alpha val="43137"/>
                    </a:srgbClr>
                  </a:outerShdw>
                </a:effectLst>
                <a:latin typeface="Calibri Light" panose="020F0302020204030204" pitchFamily="34" charset="0"/>
              </a:rPr>
              <a:t>Beaulieu </a:t>
            </a:r>
          </a:p>
          <a:p>
            <a:r>
              <a:rPr lang="fr-CA" sz="1000" b="1" dirty="0">
                <a:effectLst>
                  <a:outerShdw blurRad="38100" dist="38100" dir="2700000" algn="tl">
                    <a:srgbClr val="000000">
                      <a:alpha val="43137"/>
                    </a:srgbClr>
                  </a:outerShdw>
                </a:effectLst>
                <a:latin typeface="Calibri Light" panose="020F0302020204030204" pitchFamily="34" charset="0"/>
              </a:rPr>
              <a:t>Conseillère pédagogique en adaptation scolaire </a:t>
            </a:r>
          </a:p>
          <a:p>
            <a:r>
              <a:rPr lang="fr-CA" sz="1000" b="1" dirty="0">
                <a:effectLst>
                  <a:outerShdw blurRad="38100" dist="38100" dir="2700000" algn="tl">
                    <a:srgbClr val="000000">
                      <a:alpha val="43137"/>
                    </a:srgbClr>
                  </a:outerShdw>
                </a:effectLst>
                <a:latin typeface="Calibri Light" panose="020F0302020204030204" pitchFamily="34" charset="0"/>
              </a:rPr>
              <a:t>Commission scolaire des Samares </a:t>
            </a:r>
            <a:r>
              <a:rPr lang="fr-CA" sz="1000" b="1" dirty="0" smtClean="0">
                <a:effectLst>
                  <a:outerShdw blurRad="38100" dist="38100" dir="2700000" algn="tl">
                    <a:srgbClr val="000000">
                      <a:alpha val="43137"/>
                    </a:srgbClr>
                  </a:outerShdw>
                </a:effectLst>
                <a:latin typeface="Calibri Light" panose="020F0302020204030204" pitchFamily="34" charset="0"/>
              </a:rPr>
              <a:t>, 2013 </a:t>
            </a:r>
            <a:endParaRPr lang="fr-CA" sz="1000" b="1" dirty="0">
              <a:effectLst>
                <a:outerShdw blurRad="38100" dist="38100" dir="2700000" algn="tl">
                  <a:srgbClr val="000000">
                    <a:alpha val="43137"/>
                  </a:srgbClr>
                </a:outerShdw>
              </a:effectLst>
              <a:latin typeface="Calibri Light" panose="020F0302020204030204" pitchFamily="34" charset="0"/>
            </a:endParaRPr>
          </a:p>
        </p:txBody>
      </p:sp>
      <p:sp>
        <p:nvSpPr>
          <p:cNvPr id="4" name="Pensées 3"/>
          <p:cNvSpPr/>
          <p:nvPr>
            <p:custDataLst>
              <p:tags r:id="rId2"/>
            </p:custDataLst>
          </p:nvPr>
        </p:nvSpPr>
        <p:spPr>
          <a:xfrm>
            <a:off x="6911439" y="1033153"/>
            <a:ext cx="1306286" cy="1187533"/>
          </a:xfrm>
          <a:prstGeom prst="cloudCallout">
            <a:avLst/>
          </a:prstGeom>
        </p:spPr>
        <p:txBody>
          <a:bodyPr wrap="square" rtlCol="0" anchor="ctr">
            <a:spAutoFit/>
          </a:bodyPr>
          <a:lstStyle/>
          <a:p>
            <a:pPr algn="ctr"/>
            <a:endParaRPr lang="fr-CA" sz="2000" dirty="0" smtClean="0">
              <a:solidFill>
                <a:srgbClr val="3333FF"/>
              </a:solidFill>
              <a:latin typeface="Boulder" pitchFamily="2" charset="0"/>
            </a:endParaRPr>
          </a:p>
        </p:txBody>
      </p:sp>
      <p:sp>
        <p:nvSpPr>
          <p:cNvPr id="5" name="Pensées 4"/>
          <p:cNvSpPr/>
          <p:nvPr>
            <p:custDataLst>
              <p:tags r:id="rId3"/>
            </p:custDataLst>
          </p:nvPr>
        </p:nvSpPr>
        <p:spPr>
          <a:xfrm>
            <a:off x="6828312" y="938151"/>
            <a:ext cx="1223158" cy="866898"/>
          </a:xfrm>
          <a:prstGeom prst="cloudCallout">
            <a:avLst/>
          </a:prstGeom>
        </p:spPr>
        <p:txBody>
          <a:bodyPr wrap="square" rtlCol="0" anchor="ctr">
            <a:spAutoFit/>
          </a:bodyPr>
          <a:lstStyle/>
          <a:p>
            <a:pPr algn="ctr"/>
            <a:endParaRPr lang="fr-CA" sz="2000" dirty="0" smtClean="0">
              <a:solidFill>
                <a:srgbClr val="3333FF"/>
              </a:solidFill>
              <a:latin typeface="Boulder" pitchFamily="2" charset="0"/>
            </a:endParaRPr>
          </a:p>
        </p:txBody>
      </p:sp>
      <p:sp>
        <p:nvSpPr>
          <p:cNvPr id="7" name="Pensées 6"/>
          <p:cNvSpPr/>
          <p:nvPr>
            <p:custDataLst>
              <p:tags r:id="rId4"/>
            </p:custDataLst>
          </p:nvPr>
        </p:nvSpPr>
        <p:spPr>
          <a:xfrm>
            <a:off x="-1793174" y="593766"/>
            <a:ext cx="1531917" cy="777834"/>
          </a:xfrm>
          <a:prstGeom prst="cloudCallout">
            <a:avLst/>
          </a:prstGeom>
        </p:spPr>
        <p:txBody>
          <a:bodyPr wrap="square" rtlCol="0" anchor="ctr">
            <a:spAutoFit/>
          </a:bodyPr>
          <a:lstStyle/>
          <a:p>
            <a:pPr algn="ctr"/>
            <a:endParaRPr lang="fr-CA" sz="2000" dirty="0" smtClean="0">
              <a:solidFill>
                <a:srgbClr val="3333FF"/>
              </a:solidFill>
              <a:latin typeface="Boulder" pitchFamily="2" charset="0"/>
            </a:endParaRPr>
          </a:p>
        </p:txBody>
      </p:sp>
      <p:sp>
        <p:nvSpPr>
          <p:cNvPr id="10" name="Pensées 9"/>
          <p:cNvSpPr/>
          <p:nvPr>
            <p:custDataLst>
              <p:tags r:id="rId5"/>
            </p:custDataLst>
          </p:nvPr>
        </p:nvSpPr>
        <p:spPr>
          <a:xfrm>
            <a:off x="6503410" y="1626919"/>
            <a:ext cx="1548060" cy="1069340"/>
          </a:xfrm>
          <a:prstGeom prst="cloudCallout">
            <a:avLst>
              <a:gd name="adj1" fmla="val -70540"/>
              <a:gd name="adj2" fmla="val 75826"/>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CA" dirty="0">
                <a:effectLst>
                  <a:outerShdw blurRad="38100" dist="38100" dir="2700000" algn="tl">
                    <a:srgbClr val="000000">
                      <a:alpha val="43137"/>
                    </a:srgbClr>
                  </a:outerShdw>
                </a:effectLst>
                <a:latin typeface="Calibri Light"/>
                <a:ea typeface="Calibri"/>
                <a:cs typeface="Times New Roman"/>
              </a:rPr>
              <a:t>Ce que je pense</a:t>
            </a:r>
            <a:endParaRPr lang="fr-CA" dirty="0">
              <a:effectLst>
                <a:outerShdw blurRad="38100" dist="38100" dir="2700000" algn="tl">
                  <a:srgbClr val="000000">
                    <a:alpha val="43137"/>
                  </a:srgbClr>
                </a:outerShdw>
              </a:effectLst>
              <a:ea typeface="Calibri"/>
              <a:cs typeface="Times New Roman"/>
            </a:endParaRPr>
          </a:p>
        </p:txBody>
      </p:sp>
      <p:sp>
        <p:nvSpPr>
          <p:cNvPr id="13" name="Pensées 12"/>
          <p:cNvSpPr/>
          <p:nvPr>
            <p:custDataLst>
              <p:tags r:id="rId6"/>
            </p:custDataLst>
          </p:nvPr>
        </p:nvSpPr>
        <p:spPr>
          <a:xfrm>
            <a:off x="4611841" y="4279615"/>
            <a:ext cx="1500505" cy="1077595"/>
          </a:xfrm>
          <a:prstGeom prst="cloudCallout">
            <a:avLst>
              <a:gd name="adj1" fmla="val -83994"/>
              <a:gd name="adj2" fmla="val 39459"/>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CA" kern="1200" dirty="0">
                <a:solidFill>
                  <a:srgbClr val="FFFFFF"/>
                </a:solidFill>
                <a:effectLst>
                  <a:outerShdw blurRad="38100" dist="38100" dir="2700000" algn="tl">
                    <a:srgbClr val="000000">
                      <a:alpha val="43000"/>
                    </a:srgbClr>
                  </a:outerShdw>
                </a:effectLst>
                <a:latin typeface="Calibri Light"/>
                <a:ea typeface="Calibri"/>
              </a:rPr>
              <a:t>Ce que je fais</a:t>
            </a:r>
            <a:endParaRPr lang="fr-CA" dirty="0">
              <a:effectLst/>
              <a:latin typeface="Times New Roman"/>
              <a:ea typeface="Times New Roman"/>
            </a:endParaRPr>
          </a:p>
        </p:txBody>
      </p:sp>
      <p:sp>
        <p:nvSpPr>
          <p:cNvPr id="12" name="Pensées 11"/>
          <p:cNvSpPr/>
          <p:nvPr>
            <p:custDataLst>
              <p:tags r:id="rId7"/>
            </p:custDataLst>
          </p:nvPr>
        </p:nvSpPr>
        <p:spPr>
          <a:xfrm>
            <a:off x="1508167" y="3108456"/>
            <a:ext cx="1652777" cy="1077595"/>
          </a:xfrm>
          <a:prstGeom prst="cloudCallout">
            <a:avLst>
              <a:gd name="adj1" fmla="val 92492"/>
              <a:gd name="adj2" fmla="val 27337"/>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CA" kern="1200" dirty="0">
                <a:solidFill>
                  <a:srgbClr val="FFFFFF"/>
                </a:solidFill>
                <a:effectLst>
                  <a:outerShdw blurRad="38100" dist="38100" dir="2700000" algn="tl">
                    <a:srgbClr val="000000">
                      <a:alpha val="43000"/>
                    </a:srgbClr>
                  </a:outerShdw>
                </a:effectLst>
                <a:latin typeface="Calibri Light"/>
                <a:ea typeface="Calibri"/>
              </a:rPr>
              <a:t>Ce que je ressens</a:t>
            </a:r>
            <a:endParaRPr lang="fr-CA" dirty="0">
              <a:effectLst/>
              <a:latin typeface="Times New Roman"/>
              <a:ea typeface="Times New Roman"/>
            </a:endParaRPr>
          </a:p>
        </p:txBody>
      </p:sp>
      <p:pic>
        <p:nvPicPr>
          <p:cNvPr id="1026" name="Picture 2"/>
          <p:cNvPicPr>
            <a:picLocks noChangeAspect="1" noChangeArrowheads="1"/>
          </p:cNvPicPr>
          <p:nvPr>
            <p:custDataLst>
              <p:tags r:id="rId8"/>
            </p:custDataLst>
          </p:nvPr>
        </p:nvPicPr>
        <p:blipFill>
          <a:blip r:embed="rId11"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074957"/>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261257" y="116632"/>
            <a:ext cx="8597735" cy="808654"/>
          </a:xfrm>
        </p:spPr>
        <p:txBody>
          <a:bodyPr>
            <a:noAutofit/>
          </a:bodyPr>
          <a:lstStyle/>
          <a:p>
            <a:r>
              <a:rPr lang="fr-CA" sz="3200" b="1" dirty="0">
                <a:effectLst>
                  <a:outerShdw blurRad="38100" dist="38100" dir="2700000" algn="tl">
                    <a:srgbClr val="000000">
                      <a:alpha val="43137"/>
                    </a:srgbClr>
                  </a:outerShdw>
                </a:effectLst>
                <a:latin typeface="Calibri Light" panose="020F0302020204030204" pitchFamily="34" charset="0"/>
              </a:rPr>
              <a:t>Réponses adaptées VS </a:t>
            </a:r>
            <a:r>
              <a:rPr lang="fr-CA" sz="3200" b="1" dirty="0" smtClean="0">
                <a:effectLst>
                  <a:outerShdw blurRad="38100" dist="38100" dir="2700000" algn="tl">
                    <a:srgbClr val="000000">
                      <a:alpha val="43137"/>
                    </a:srgbClr>
                  </a:outerShdw>
                </a:effectLst>
                <a:latin typeface="Calibri Light" panose="020F0302020204030204" pitchFamily="34" charset="0"/>
              </a:rPr>
              <a:t>réponses </a:t>
            </a:r>
            <a:r>
              <a:rPr lang="fr-CA" sz="3200" b="1" dirty="0">
                <a:effectLst>
                  <a:outerShdw blurRad="38100" dist="38100" dir="2700000" algn="tl">
                    <a:srgbClr val="000000">
                      <a:alpha val="43137"/>
                    </a:srgbClr>
                  </a:outerShdw>
                </a:effectLst>
                <a:latin typeface="Calibri Light" panose="020F0302020204030204" pitchFamily="34" charset="0"/>
              </a:rPr>
              <a:t>inadaptées</a:t>
            </a:r>
            <a:endParaRPr lang="fr-CA" sz="3000" b="1" dirty="0">
              <a:effectLst>
                <a:outerShdw blurRad="38100" dist="38100" dir="2700000" algn="tl">
                  <a:srgbClr val="000000">
                    <a:alpha val="43137"/>
                  </a:srgbClr>
                </a:outerShdw>
              </a:effectLst>
              <a:latin typeface="Calibri Light" panose="020F0302020204030204" pitchFamily="34" charset="0"/>
            </a:endParaRPr>
          </a:p>
        </p:txBody>
      </p:sp>
      <p:sp>
        <p:nvSpPr>
          <p:cNvPr id="4" name="Espace réservé du contenu 3"/>
          <p:cNvSpPr>
            <a:spLocks noGrp="1"/>
          </p:cNvSpPr>
          <p:nvPr>
            <p:ph sz="half" idx="1"/>
            <p:custDataLst>
              <p:tags r:id="rId2"/>
            </p:custDataLst>
          </p:nvPr>
        </p:nvSpPr>
        <p:spPr>
          <a:xfrm>
            <a:off x="457200" y="1196752"/>
            <a:ext cx="4038600" cy="5184576"/>
          </a:xfrm>
        </p:spPr>
        <p:txBody>
          <a:bodyPr>
            <a:normAutofit fontScale="85000" lnSpcReduction="10000"/>
          </a:bodyPr>
          <a:lstStyle/>
          <a:p>
            <a:pPr marL="0" indent="0">
              <a:buNone/>
            </a:pPr>
            <a:r>
              <a:rPr lang="fr-CA" b="1" dirty="0"/>
              <a:t>Adaptées</a:t>
            </a:r>
            <a:r>
              <a:rPr lang="fr-CA" dirty="0"/>
              <a:t> :</a:t>
            </a:r>
          </a:p>
          <a:p>
            <a:r>
              <a:rPr lang="fr-CA" dirty="0"/>
              <a:t>Stratégies de contrôle du stress</a:t>
            </a:r>
          </a:p>
          <a:p>
            <a:r>
              <a:rPr lang="fr-CA" dirty="0"/>
              <a:t>Détente</a:t>
            </a:r>
          </a:p>
          <a:p>
            <a:r>
              <a:rPr lang="fr-CA" dirty="0"/>
              <a:t>Visualisation</a:t>
            </a:r>
          </a:p>
          <a:p>
            <a:r>
              <a:rPr lang="fr-CA" dirty="0" smtClean="0"/>
              <a:t>Techniques </a:t>
            </a:r>
            <a:r>
              <a:rPr lang="fr-CA" dirty="0"/>
              <a:t>de respiration</a:t>
            </a:r>
          </a:p>
          <a:p>
            <a:r>
              <a:rPr lang="fr-CA" dirty="0"/>
              <a:t>Interprétation cognitive</a:t>
            </a:r>
          </a:p>
          <a:p>
            <a:r>
              <a:rPr lang="fr-CA" dirty="0" smtClean="0"/>
              <a:t>Évaluation </a:t>
            </a:r>
            <a:r>
              <a:rPr lang="fr-CA" dirty="0"/>
              <a:t>réaliste de la situation</a:t>
            </a:r>
          </a:p>
          <a:p>
            <a:r>
              <a:rPr lang="fr-CA" dirty="0"/>
              <a:t>Développement et apprentissage de nouvelles habiletés d’adaptation sociale </a:t>
            </a:r>
          </a:p>
          <a:p>
            <a:endParaRPr lang="fr-CA" dirty="0"/>
          </a:p>
          <a:p>
            <a:endParaRPr lang="fr-CA" dirty="0"/>
          </a:p>
        </p:txBody>
      </p:sp>
      <p:sp>
        <p:nvSpPr>
          <p:cNvPr id="5" name="Espace réservé du contenu 4"/>
          <p:cNvSpPr>
            <a:spLocks noGrp="1"/>
          </p:cNvSpPr>
          <p:nvPr>
            <p:ph sz="half" idx="2"/>
            <p:custDataLst>
              <p:tags r:id="rId3"/>
            </p:custDataLst>
          </p:nvPr>
        </p:nvSpPr>
        <p:spPr>
          <a:xfrm>
            <a:off x="4648200" y="1196752"/>
            <a:ext cx="4038600" cy="5184576"/>
          </a:xfrm>
        </p:spPr>
        <p:txBody>
          <a:bodyPr>
            <a:normAutofit fontScale="85000" lnSpcReduction="10000"/>
          </a:bodyPr>
          <a:lstStyle/>
          <a:p>
            <a:pPr marL="0" indent="0">
              <a:buNone/>
            </a:pPr>
            <a:r>
              <a:rPr lang="fr-CA" b="1" dirty="0"/>
              <a:t>Inadaptées</a:t>
            </a:r>
            <a:r>
              <a:rPr lang="fr-CA" dirty="0"/>
              <a:t> :</a:t>
            </a:r>
          </a:p>
          <a:p>
            <a:r>
              <a:rPr lang="fr-CA" dirty="0"/>
              <a:t>Transitions, évitement de certaines situations, isolement, absences nombreuses </a:t>
            </a:r>
          </a:p>
          <a:p>
            <a:r>
              <a:rPr lang="fr-CA" dirty="0" smtClean="0"/>
              <a:t>Peur </a:t>
            </a:r>
            <a:r>
              <a:rPr lang="fr-CA" dirty="0"/>
              <a:t>du rejet, de l’abandon, de faire rire de soi </a:t>
            </a:r>
          </a:p>
          <a:p>
            <a:r>
              <a:rPr lang="fr-CA" dirty="0"/>
              <a:t>Opposition, crise, faire le clown, dire n’importe quoi, </a:t>
            </a:r>
            <a:r>
              <a:rPr lang="fr-CA" dirty="0" smtClean="0"/>
              <a:t>agitation  </a:t>
            </a:r>
            <a:endParaRPr lang="fr-CA" dirty="0"/>
          </a:p>
          <a:p>
            <a:r>
              <a:rPr lang="fr-CA" dirty="0"/>
              <a:t>Fatigue, somatisation</a:t>
            </a:r>
          </a:p>
          <a:p>
            <a:r>
              <a:rPr lang="fr-CA" dirty="0"/>
              <a:t>Difficultés d’attention, diminution du rendement scolaire</a:t>
            </a:r>
          </a:p>
          <a:p>
            <a:endParaRPr lang="fr-CA" dirty="0"/>
          </a:p>
        </p:txBody>
      </p:sp>
    </p:spTree>
    <p:extLst>
      <p:ext uri="{BB962C8B-B14F-4D97-AF65-F5344CB8AC3E}">
        <p14:creationId xmlns:p14="http://schemas.microsoft.com/office/powerpoint/2010/main" val="130564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3600" b="1">
                <a:effectLst>
                  <a:outerShdw blurRad="38100" dist="38100" dir="2700000" algn="tl">
                    <a:srgbClr val="000000">
                      <a:alpha val="43137"/>
                    </a:srgbClr>
                  </a:outerShdw>
                </a:effectLst>
                <a:latin typeface="Calibri Light" panose="020F0302020204030204" pitchFamily="34" charset="0"/>
              </a:rPr>
              <a:t>Deux prémisses…</a:t>
            </a:r>
          </a:p>
        </p:txBody>
      </p:sp>
      <p:sp>
        <p:nvSpPr>
          <p:cNvPr id="3" name="Espace réservé du contenu 2"/>
          <p:cNvSpPr>
            <a:spLocks noGrp="1"/>
          </p:cNvSpPr>
          <p:nvPr>
            <p:ph sz="half" idx="1"/>
            <p:custDataLst>
              <p:tags r:id="rId2"/>
            </p:custDataLst>
          </p:nvPr>
        </p:nvSpPr>
        <p:spPr>
          <a:xfrm>
            <a:off x="467544" y="1576006"/>
            <a:ext cx="8064896" cy="3600400"/>
          </a:xfrm>
        </p:spPr>
        <p:txBody>
          <a:bodyPr>
            <a:normAutofit/>
          </a:bodyPr>
          <a:lstStyle/>
          <a:p>
            <a:pPr marL="514350" indent="-514350" algn="just">
              <a:buAutoNum type="arabicPeriod"/>
            </a:pPr>
            <a:r>
              <a:rPr lang="fr-CA" sz="2400" dirty="0"/>
              <a:t>« Le cerveau humain ne distingue pas entre le danger suprême qui guettait l’homme préhistorique face au mammouth qu’il devait abattre pour se nourrir, et la menace que représente pour une personne l’évaluation annuelle que doit lui remettre un patron plus ou moins sympathique. »</a:t>
            </a:r>
            <a:endParaRPr lang="fr-CA" dirty="0"/>
          </a:p>
          <a:p>
            <a:pPr marL="0" indent="0">
              <a:buNone/>
            </a:pPr>
            <a:r>
              <a:rPr lang="fr-CA" dirty="0"/>
              <a:t>					</a:t>
            </a:r>
          </a:p>
        </p:txBody>
      </p:sp>
      <p:sp>
        <p:nvSpPr>
          <p:cNvPr id="5" name="Espace réservé du contenu 2"/>
          <p:cNvSpPr>
            <a:spLocks noGrp="1"/>
          </p:cNvSpPr>
          <p:nvPr>
            <p:ph sz="half" idx="1"/>
            <p:custDataLst>
              <p:tags r:id="rId3"/>
            </p:custDataLst>
          </p:nvPr>
        </p:nvSpPr>
        <p:spPr>
          <a:xfrm>
            <a:off x="443793" y="4322139"/>
            <a:ext cx="8479490" cy="960509"/>
          </a:xfrm>
        </p:spPr>
        <p:txBody>
          <a:bodyPr>
            <a:normAutofit/>
          </a:bodyPr>
          <a:lstStyle/>
          <a:p>
            <a:pPr marL="514350" indent="-514350">
              <a:buAutoNum type="arabicPeriod" startAt="2"/>
            </a:pPr>
            <a:r>
              <a:rPr lang="fr-CA" sz="2400" dirty="0"/>
              <a:t>« Il n’y a pas de méthode universelle de gestion </a:t>
            </a:r>
            <a:r>
              <a:rPr lang="fr-CA" sz="2400" dirty="0" smtClean="0"/>
              <a:t>du</a:t>
            </a:r>
            <a:r>
              <a:rPr lang="fr-CA" dirty="0" smtClean="0"/>
              <a:t> </a:t>
            </a:r>
            <a:r>
              <a:rPr lang="fr-CA" sz="2400" dirty="0"/>
              <a:t>stress.  »                                       </a:t>
            </a:r>
            <a:r>
              <a:rPr lang="fr-CA" sz="2400" dirty="0" smtClean="0"/>
              <a:t>     						          </a:t>
            </a:r>
            <a:r>
              <a:rPr lang="fr-CA" sz="1800" b="1" dirty="0" smtClean="0"/>
              <a:t>Sonia </a:t>
            </a:r>
            <a:r>
              <a:rPr lang="fr-CA" sz="1800" b="1" dirty="0" err="1"/>
              <a:t>Lupien</a:t>
            </a:r>
            <a:r>
              <a:rPr lang="fr-CA" sz="1800" b="1" dirty="0"/>
              <a:t>, Ph</a:t>
            </a:r>
            <a:r>
              <a:rPr lang="fr-CA" sz="1800" b="1" dirty="0" smtClean="0"/>
              <a:t>. D.</a:t>
            </a:r>
            <a:endParaRPr lang="fr-CA" sz="1800" b="1" dirty="0"/>
          </a:p>
        </p:txBody>
      </p:sp>
    </p:spTree>
    <p:extLst>
      <p:ext uri="{BB962C8B-B14F-4D97-AF65-F5344CB8AC3E}">
        <p14:creationId xmlns:p14="http://schemas.microsoft.com/office/powerpoint/2010/main" val="355690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custDataLst>
              <p:tags r:id="rId1"/>
            </p:custDataLst>
          </p:nvPr>
        </p:nvSpPr>
        <p:spPr>
          <a:xfrm>
            <a:off x="385192" y="1622965"/>
            <a:ext cx="8435280" cy="3504208"/>
          </a:xfrm>
        </p:spPr>
        <p:txBody>
          <a:bodyPr>
            <a:noAutofit/>
          </a:bodyPr>
          <a:lstStyle/>
          <a:p>
            <a:pPr>
              <a:lnSpc>
                <a:spcPct val="150000"/>
              </a:lnSpc>
              <a:spcBef>
                <a:spcPts val="0"/>
              </a:spcBef>
            </a:pPr>
            <a:r>
              <a:rPr lang="fr-CA" sz="2400" dirty="0"/>
              <a:t>Intensité</a:t>
            </a:r>
            <a:endParaRPr lang="fr-CA" sz="2800" dirty="0">
              <a:latin typeface="Calibri Light" panose="020F0302020204030204" pitchFamily="34" charset="0"/>
            </a:endParaRPr>
          </a:p>
          <a:p>
            <a:pPr>
              <a:lnSpc>
                <a:spcPct val="150000"/>
              </a:lnSpc>
              <a:spcBef>
                <a:spcPts val="0"/>
              </a:spcBef>
            </a:pPr>
            <a:r>
              <a:rPr lang="fr-CA" sz="2400" dirty="0"/>
              <a:t>Fréquence </a:t>
            </a:r>
            <a:endParaRPr lang="fr-CA" sz="2800" dirty="0">
              <a:latin typeface="Calibri Light" panose="020F0302020204030204" pitchFamily="34" charset="0"/>
            </a:endParaRPr>
          </a:p>
          <a:p>
            <a:pPr>
              <a:lnSpc>
                <a:spcPct val="150000"/>
              </a:lnSpc>
              <a:spcBef>
                <a:spcPts val="0"/>
              </a:spcBef>
            </a:pPr>
            <a:r>
              <a:rPr lang="fr-CA" sz="2400" dirty="0"/>
              <a:t>Souffrance</a:t>
            </a:r>
            <a:endParaRPr lang="fr-CA" sz="2800" dirty="0">
              <a:latin typeface="Calibri Light" panose="020F0302020204030204" pitchFamily="34" charset="0"/>
            </a:endParaRPr>
          </a:p>
          <a:p>
            <a:pPr>
              <a:lnSpc>
                <a:spcPct val="150000"/>
              </a:lnSpc>
              <a:spcBef>
                <a:spcPts val="0"/>
              </a:spcBef>
            </a:pPr>
            <a:r>
              <a:rPr lang="fr-CA" sz="2400" dirty="0"/>
              <a:t>Moment de son apparition</a:t>
            </a:r>
            <a:endParaRPr lang="fr-CA" sz="2800" dirty="0">
              <a:latin typeface="Calibri Light" panose="020F0302020204030204" pitchFamily="34" charset="0"/>
            </a:endParaRPr>
          </a:p>
          <a:p>
            <a:pPr>
              <a:lnSpc>
                <a:spcPct val="150000"/>
              </a:lnSpc>
              <a:spcBef>
                <a:spcPts val="0"/>
              </a:spcBef>
            </a:pPr>
            <a:endParaRPr lang="fr-CA" sz="800" dirty="0"/>
          </a:p>
          <a:p>
            <a:pPr>
              <a:spcBef>
                <a:spcPts val="0"/>
              </a:spcBef>
            </a:pPr>
            <a:r>
              <a:rPr lang="fr-CA" sz="2400" dirty="0"/>
              <a:t>Sentiment de contrôle (ou non) sur les symptômes anxieux et la durée de </a:t>
            </a:r>
            <a:r>
              <a:rPr lang="fr-CA" sz="2400" dirty="0" smtClean="0"/>
              <a:t>ceux-ci</a:t>
            </a:r>
            <a:endParaRPr lang="fr-CA" sz="2400" dirty="0"/>
          </a:p>
          <a:p>
            <a:endParaRPr lang="fr-CA" sz="3600" dirty="0">
              <a:effectLst>
                <a:outerShdw blurRad="38100" dist="38100" dir="2700000" algn="tl">
                  <a:srgbClr val="000000">
                    <a:alpha val="43137"/>
                  </a:srgbClr>
                </a:outerShdw>
              </a:effectLst>
            </a:endParaRPr>
          </a:p>
        </p:txBody>
      </p:sp>
      <p:sp>
        <p:nvSpPr>
          <p:cNvPr id="2" name="ZoneTexte 1"/>
          <p:cNvSpPr txBox="1"/>
          <p:nvPr>
            <p:custDataLst>
              <p:tags r:id="rId2"/>
            </p:custDataLst>
          </p:nvPr>
        </p:nvSpPr>
        <p:spPr>
          <a:xfrm>
            <a:off x="251520" y="332656"/>
            <a:ext cx="8568952" cy="1015663"/>
          </a:xfrm>
          <a:prstGeom prst="rect">
            <a:avLst/>
          </a:prstGeom>
          <a:noFill/>
        </p:spPr>
        <p:txBody>
          <a:bodyPr wrap="square" rtlCol="0">
            <a:spAutoFit/>
          </a:bodyPr>
          <a:lstStyle/>
          <a:p>
            <a:r>
              <a:rPr lang="fr-CA" sz="3000" b="1" dirty="0">
                <a:effectLst>
                  <a:outerShdw blurRad="38100" dist="38100" dir="2700000" algn="tl">
                    <a:srgbClr val="000000">
                      <a:alpha val="43137"/>
                    </a:srgbClr>
                  </a:outerShdw>
                </a:effectLst>
                <a:latin typeface="Calibri Light" panose="020F0302020204030204" pitchFamily="34" charset="0"/>
              </a:rPr>
              <a:t>Critères  pour distinguer  l’anxiété  normale du trouble anxieux (pathologique)</a:t>
            </a:r>
          </a:p>
        </p:txBody>
      </p:sp>
      <p:pic>
        <p:nvPicPr>
          <p:cNvPr id="4" name="Image 3"/>
          <p:cNvPicPr>
            <a:picLocks noChangeAspect="1"/>
          </p:cNvPicPr>
          <p:nvPr>
            <p:custDataLst>
              <p:tags r:id="rId3"/>
            </p:custDataLst>
          </p:nvPr>
        </p:nvPicPr>
        <p:blipFill>
          <a:blip r:embed="rId6" cstate="email">
            <a:extLst>
              <a:ext uri="{28A0092B-C50C-407E-A947-70E740481C1C}">
                <a14:useLocalDpi xmlns:a14="http://schemas.microsoft.com/office/drawing/2010/main" val="0"/>
              </a:ext>
            </a:extLst>
          </a:blip>
          <a:stretch>
            <a:fillRect/>
          </a:stretch>
        </p:blipFill>
        <p:spPr>
          <a:xfrm>
            <a:off x="5823268" y="1348319"/>
            <a:ext cx="2366748" cy="2468180"/>
          </a:xfrm>
          <a:prstGeom prst="rect">
            <a:avLst/>
          </a:prstGeom>
        </p:spPr>
      </p:pic>
    </p:spTree>
    <p:extLst>
      <p:ext uri="{BB962C8B-B14F-4D97-AF65-F5344CB8AC3E}">
        <p14:creationId xmlns:p14="http://schemas.microsoft.com/office/powerpoint/2010/main" val="357517704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custDataLst>
              <p:tags r:id="rId1"/>
            </p:custDataLst>
            <p:extLst>
              <p:ext uri="{D42A27DB-BD31-4B8C-83A1-F6EECF244321}">
                <p14:modId xmlns:p14="http://schemas.microsoft.com/office/powerpoint/2010/main" val="1841498107"/>
              </p:ext>
            </p:extLst>
          </p:nvPr>
        </p:nvGraphicFramePr>
        <p:xfrm>
          <a:off x="179512" y="1052736"/>
          <a:ext cx="8784976" cy="50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re 1"/>
          <p:cNvSpPr>
            <a:spLocks noGrp="1"/>
          </p:cNvSpPr>
          <p:nvPr>
            <p:ph type="title"/>
            <p:custDataLst>
              <p:tags r:id="rId2"/>
            </p:custDataLst>
          </p:nvPr>
        </p:nvSpPr>
        <p:spPr/>
        <p:txBody>
          <a:bodyPr>
            <a:normAutofit/>
          </a:bodyPr>
          <a:lstStyle/>
          <a:p>
            <a:r>
              <a:rPr lang="fr-CA" b="1" dirty="0">
                <a:solidFill>
                  <a:schemeClr val="tx1"/>
                </a:solidFill>
                <a:effectLst>
                  <a:outerShdw blurRad="38100" dist="38100" dir="2700000" algn="tl">
                    <a:srgbClr val="000000">
                      <a:alpha val="43137"/>
                    </a:srgbClr>
                  </a:outerShdw>
                </a:effectLst>
                <a:latin typeface="Calibri Light" panose="020F0302020204030204" pitchFamily="34" charset="0"/>
                <a:ea typeface="+mn-ea"/>
                <a:cs typeface="+mn-cs"/>
              </a:rPr>
              <a:t>Troubles associés</a:t>
            </a:r>
          </a:p>
        </p:txBody>
      </p:sp>
    </p:spTree>
    <p:extLst>
      <p:ext uri="{BB962C8B-B14F-4D97-AF65-F5344CB8AC3E}">
        <p14:creationId xmlns:p14="http://schemas.microsoft.com/office/powerpoint/2010/main" val="40886802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04392" y="191264"/>
            <a:ext cx="7010400" cy="926976"/>
          </a:xfrm>
        </p:spPr>
        <p:txBody>
          <a:bodyPr>
            <a:normAutofit/>
          </a:bodyPr>
          <a:lstStyle/>
          <a:p>
            <a:r>
              <a:rPr lang="fr-CA" sz="3000" b="1" dirty="0">
                <a:effectLst>
                  <a:outerShdw blurRad="38100" dist="38100" dir="2700000" algn="tl">
                    <a:srgbClr val="000000">
                      <a:alpha val="43137"/>
                    </a:srgbClr>
                  </a:outerShdw>
                </a:effectLst>
                <a:latin typeface="Calibri Light" panose="020F0302020204030204" pitchFamily="34" charset="0"/>
              </a:rPr>
              <a:t>Le monologue intérieur de l’élève anxieux</a:t>
            </a:r>
          </a:p>
        </p:txBody>
      </p:sp>
      <p:sp>
        <p:nvSpPr>
          <p:cNvPr id="3" name="Rectangle 2"/>
          <p:cNvSpPr/>
          <p:nvPr>
            <p:custDataLst>
              <p:tags r:id="rId2"/>
            </p:custDataLst>
          </p:nvPr>
        </p:nvSpPr>
        <p:spPr>
          <a:xfrm>
            <a:off x="152400" y="1379518"/>
            <a:ext cx="8703568" cy="3508653"/>
          </a:xfrm>
          <a:prstGeom prst="rect">
            <a:avLst/>
          </a:prstGeom>
        </p:spPr>
        <p:txBody>
          <a:bodyPr wrap="square">
            <a:spAutoFit/>
          </a:bodyPr>
          <a:lstStyle/>
          <a:p>
            <a:pPr marL="342900" indent="-342900">
              <a:buFont typeface="Arial" panose="020B0604020202020204" pitchFamily="34" charset="0"/>
              <a:buChar char="•"/>
            </a:pPr>
            <a:r>
              <a:rPr lang="fr-CA" sz="2400" dirty="0"/>
              <a:t>«  Je n’ai pas assez étudié. »</a:t>
            </a:r>
          </a:p>
          <a:p>
            <a:pPr marL="342900" indent="-342900">
              <a:buFont typeface="Arial" panose="020B0604020202020204" pitchFamily="34" charset="0"/>
              <a:buChar char="•"/>
            </a:pPr>
            <a:r>
              <a:rPr lang="fr-CA" sz="2400" dirty="0"/>
              <a:t>« Je n’aurai pas le temps de finir l’examen. »</a:t>
            </a:r>
          </a:p>
          <a:p>
            <a:pPr marL="342900" indent="-342900">
              <a:buFont typeface="Arial" panose="020B0604020202020204" pitchFamily="34" charset="0"/>
              <a:buChar char="•"/>
            </a:pPr>
            <a:r>
              <a:rPr lang="fr-CA" sz="2400" dirty="0"/>
              <a:t>« Je vais échouer à l’examen. »</a:t>
            </a:r>
          </a:p>
          <a:p>
            <a:pPr marL="342900" indent="-342900">
              <a:buFont typeface="Arial" panose="020B0604020202020204" pitchFamily="34" charset="0"/>
              <a:buChar char="•"/>
            </a:pPr>
            <a:r>
              <a:rPr lang="fr-CA" sz="2400" dirty="0"/>
              <a:t>« Je ne suis pas prêt à passer cet examen. »</a:t>
            </a:r>
          </a:p>
          <a:p>
            <a:pPr marL="342900" indent="-342900">
              <a:buFont typeface="Arial" panose="020B0604020202020204" pitchFamily="34" charset="0"/>
              <a:buChar char="•"/>
            </a:pPr>
            <a:r>
              <a:rPr lang="fr-CA" sz="2400" dirty="0"/>
              <a:t>« L’examen va être très difficile. »</a:t>
            </a:r>
          </a:p>
          <a:p>
            <a:pPr marL="342900" indent="-342900">
              <a:buFont typeface="Arial" panose="020B0604020202020204" pitchFamily="34" charset="0"/>
              <a:buChar char="•"/>
            </a:pPr>
            <a:r>
              <a:rPr lang="fr-CA" sz="2400" dirty="0"/>
              <a:t>« J’ai déjà échoué à un premier </a:t>
            </a:r>
            <a:r>
              <a:rPr lang="fr-CA" sz="2400" dirty="0" smtClean="0"/>
              <a:t>examen</a:t>
            </a:r>
            <a:br>
              <a:rPr lang="fr-CA" sz="2400" dirty="0" smtClean="0"/>
            </a:br>
            <a:r>
              <a:rPr lang="fr-CA" sz="3000" dirty="0" smtClean="0"/>
              <a:t>  </a:t>
            </a:r>
            <a:r>
              <a:rPr lang="fr-CA" sz="2400" dirty="0" smtClean="0"/>
              <a:t>dans </a:t>
            </a:r>
            <a:r>
              <a:rPr lang="fr-CA" sz="2400" dirty="0"/>
              <a:t>cette matière. »</a:t>
            </a:r>
          </a:p>
          <a:p>
            <a:pPr marL="342900" indent="-342900">
              <a:buFont typeface="Arial" panose="020B0604020202020204" pitchFamily="34" charset="0"/>
              <a:buChar char="•"/>
            </a:pPr>
            <a:r>
              <a:rPr lang="fr-CA" sz="2400" dirty="0"/>
              <a:t>« Si j’ai une mauvaise note, ma carrière est foutue. »</a:t>
            </a:r>
          </a:p>
          <a:p>
            <a:pPr marL="342900" indent="-342900">
              <a:buFont typeface="Arial" panose="020B0604020202020204" pitchFamily="34" charset="0"/>
              <a:buChar char="•"/>
            </a:pPr>
            <a:r>
              <a:rPr lang="fr-CA" sz="2400" dirty="0"/>
              <a:t>« Mes parents vont être déçus si j’échoue. »</a:t>
            </a:r>
          </a:p>
        </p:txBody>
      </p:sp>
      <p:pic>
        <p:nvPicPr>
          <p:cNvPr id="4" name="Imag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000874" y="1556792"/>
            <a:ext cx="2143125" cy="2143125"/>
          </a:xfrm>
          <a:prstGeom prst="rect">
            <a:avLst/>
          </a:prstGeom>
        </p:spPr>
      </p:pic>
    </p:spTree>
    <p:extLst>
      <p:ext uri="{BB962C8B-B14F-4D97-AF65-F5344CB8AC3E}">
        <p14:creationId xmlns:p14="http://schemas.microsoft.com/office/powerpoint/2010/main" val="739684374"/>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3528" y="237653"/>
            <a:ext cx="7010400" cy="727304"/>
          </a:xfrm>
        </p:spPr>
        <p:txBody>
          <a:bodyPr>
            <a:normAutofit/>
          </a:bodyPr>
          <a:lstStyle/>
          <a:p>
            <a:r>
              <a:rPr lang="fr-CA" sz="3000" b="1" dirty="0">
                <a:effectLst>
                  <a:outerShdw blurRad="38100" dist="38100" dir="2700000" algn="tl">
                    <a:srgbClr val="000000">
                      <a:alpha val="43137"/>
                    </a:srgbClr>
                  </a:outerShdw>
                </a:effectLst>
                <a:latin typeface="Calibri Light" panose="020F0302020204030204" pitchFamily="34" charset="0"/>
              </a:rPr>
              <a:t>Changer le monologue intérieur</a:t>
            </a:r>
          </a:p>
        </p:txBody>
      </p:sp>
      <p:sp>
        <p:nvSpPr>
          <p:cNvPr id="3" name="Rectangle 2"/>
          <p:cNvSpPr/>
          <p:nvPr>
            <p:custDataLst>
              <p:tags r:id="rId2"/>
            </p:custDataLst>
          </p:nvPr>
        </p:nvSpPr>
        <p:spPr>
          <a:xfrm>
            <a:off x="323528" y="1091586"/>
            <a:ext cx="8496944" cy="4154984"/>
          </a:xfrm>
          <a:prstGeom prst="rect">
            <a:avLst/>
          </a:prstGeom>
        </p:spPr>
        <p:txBody>
          <a:bodyPr wrap="square">
            <a:spAutoFit/>
          </a:bodyPr>
          <a:lstStyle/>
          <a:p>
            <a:pPr marL="342900" indent="-342900">
              <a:buFont typeface="Arial" panose="020B0604020202020204" pitchFamily="34" charset="0"/>
              <a:buChar char="•"/>
            </a:pPr>
            <a:r>
              <a:rPr lang="fr-CA" sz="2400" dirty="0"/>
              <a:t>Qu'est-ce que je crains? </a:t>
            </a:r>
          </a:p>
          <a:p>
            <a:pPr marL="342900" indent="-342900">
              <a:buFont typeface="Arial" panose="020B0604020202020204" pitchFamily="34" charset="0"/>
              <a:buChar char="•"/>
            </a:pPr>
            <a:r>
              <a:rPr lang="fr-CA" sz="2400" dirty="0"/>
              <a:t>Quels sont les faits qui alimentent cette inquiétude? </a:t>
            </a:r>
          </a:p>
          <a:p>
            <a:pPr marL="342900" indent="-342900">
              <a:buFont typeface="Arial" panose="020B0604020202020204" pitchFamily="34" charset="0"/>
              <a:buChar char="•"/>
            </a:pPr>
            <a:r>
              <a:rPr lang="fr-CA" sz="2400" dirty="0"/>
              <a:t>Quels sont ceux qui ne la supportent pas? </a:t>
            </a:r>
          </a:p>
          <a:p>
            <a:pPr marL="342900" indent="-342900">
              <a:buFont typeface="Arial" panose="020B0604020202020204" pitchFamily="34" charset="0"/>
              <a:buChar char="•"/>
            </a:pPr>
            <a:r>
              <a:rPr lang="fr-CA" sz="2400" dirty="0"/>
              <a:t>Quel est le pire qui puisse arriver? </a:t>
            </a:r>
          </a:p>
          <a:p>
            <a:pPr marL="342900" indent="-342900">
              <a:buFont typeface="Arial" panose="020B0604020202020204" pitchFamily="34" charset="0"/>
              <a:buChar char="•"/>
            </a:pPr>
            <a:r>
              <a:rPr lang="fr-CA" sz="2400" dirty="0"/>
              <a:t>Quelle est la probabilité que cela se réalise?  </a:t>
            </a:r>
          </a:p>
          <a:p>
            <a:pPr marL="342900" indent="-342900">
              <a:buFont typeface="Arial" panose="020B0604020202020204" pitchFamily="34" charset="0"/>
              <a:buChar char="•"/>
            </a:pPr>
            <a:r>
              <a:rPr lang="fr-CA" sz="2400" dirty="0"/>
              <a:t>Si ce que je crains survient, quelles seront les </a:t>
            </a:r>
            <a:r>
              <a:rPr lang="fr-CA" sz="2400" dirty="0" smtClean="0"/>
              <a:t>conséquences, </a:t>
            </a:r>
            <a:r>
              <a:rPr lang="fr-CA" sz="2400" dirty="0"/>
              <a:t>pour moi, pour mon avenir? </a:t>
            </a:r>
          </a:p>
          <a:p>
            <a:pPr marL="342900" indent="-342900">
              <a:buFont typeface="Arial" panose="020B0604020202020204" pitchFamily="34" charset="0"/>
              <a:buChar char="•"/>
            </a:pPr>
            <a:r>
              <a:rPr lang="fr-CA" sz="2400" dirty="0"/>
              <a:t>Dans quelle mesure ces conséquences seraient-elles tolérables?  </a:t>
            </a:r>
          </a:p>
          <a:p>
            <a:pPr marL="342900" indent="-342900">
              <a:buFont typeface="Arial" panose="020B0604020202020204" pitchFamily="34" charset="0"/>
              <a:buChar char="•"/>
            </a:pPr>
            <a:r>
              <a:rPr lang="fr-CA" sz="2400" dirty="0"/>
              <a:t>Ai-je déjà vécu une situation semblable, ou d'autres l'ont-ils déjà vécue? </a:t>
            </a:r>
          </a:p>
          <a:p>
            <a:pPr marL="342900" indent="-342900">
              <a:buFont typeface="Arial" panose="020B0604020202020204" pitchFamily="34" charset="0"/>
              <a:buChar char="•"/>
            </a:pPr>
            <a:r>
              <a:rPr lang="fr-CA" sz="2400" dirty="0"/>
              <a:t>Qu'est-il arrivé?  </a:t>
            </a:r>
          </a:p>
        </p:txBody>
      </p:sp>
      <p:pic>
        <p:nvPicPr>
          <p:cNvPr id="3074" name="Picture 2"/>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7303324" y="566604"/>
            <a:ext cx="1689187" cy="1828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135647"/>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9552" y="188640"/>
            <a:ext cx="5832648" cy="998620"/>
          </a:xfrm>
        </p:spPr>
        <p:txBody>
          <a:bodyPr>
            <a:normAutofit/>
          </a:bodyPr>
          <a:lstStyle/>
          <a:p>
            <a:r>
              <a:rPr lang="fr-CA" sz="3000" b="1" dirty="0">
                <a:effectLst>
                  <a:outerShdw blurRad="38100" dist="38100" dir="2700000" algn="tl">
                    <a:srgbClr val="000000">
                      <a:alpha val="43137"/>
                    </a:srgbClr>
                  </a:outerShdw>
                </a:effectLst>
                <a:latin typeface="Calibri Light" panose="020F0302020204030204" pitchFamily="34" charset="0"/>
              </a:rPr>
              <a:t>En </a:t>
            </a:r>
            <a:r>
              <a:rPr lang="fr-CA" sz="3000" b="1" dirty="0" smtClean="0">
                <a:effectLst>
                  <a:outerShdw blurRad="38100" dist="38100" dir="2700000" algn="tl">
                    <a:srgbClr val="000000">
                      <a:alpha val="43137"/>
                    </a:srgbClr>
                  </a:outerShdw>
                </a:effectLst>
                <a:latin typeface="Calibri Light" panose="020F0302020204030204" pitchFamily="34" charset="0"/>
              </a:rPr>
              <a:t>classe…attitudes </a:t>
            </a:r>
            <a:r>
              <a:rPr lang="fr-CA" sz="3000" b="1" dirty="0">
                <a:effectLst>
                  <a:outerShdw blurRad="38100" dist="38100" dir="2700000" algn="tl">
                    <a:srgbClr val="000000">
                      <a:alpha val="43137"/>
                    </a:srgbClr>
                  </a:outerShdw>
                </a:effectLst>
                <a:latin typeface="Calibri Light" panose="020F0302020204030204" pitchFamily="34" charset="0"/>
              </a:rPr>
              <a:t>aidantes</a:t>
            </a:r>
          </a:p>
        </p:txBody>
      </p:sp>
      <p:sp>
        <p:nvSpPr>
          <p:cNvPr id="3" name="Rectangle 2"/>
          <p:cNvSpPr/>
          <p:nvPr>
            <p:custDataLst>
              <p:tags r:id="rId2"/>
            </p:custDataLst>
          </p:nvPr>
        </p:nvSpPr>
        <p:spPr>
          <a:xfrm>
            <a:off x="253787" y="1454203"/>
            <a:ext cx="8574527" cy="3908762"/>
          </a:xfrm>
          <a:prstGeom prst="rect">
            <a:avLst/>
          </a:prstGeom>
        </p:spPr>
        <p:txBody>
          <a:bodyPr wrap="square">
            <a:spAutoFit/>
          </a:bodyPr>
          <a:lstStyle/>
          <a:p>
            <a:pPr marL="342900" indent="-342900">
              <a:buFont typeface="Arial" panose="020B0604020202020204" pitchFamily="34" charset="0"/>
              <a:buChar char="•"/>
            </a:pPr>
            <a:r>
              <a:rPr lang="fr-CA" sz="2400" dirty="0"/>
              <a:t>Rassurer et féliciter avec sincérité</a:t>
            </a:r>
          </a:p>
          <a:p>
            <a:pPr marL="342900" indent="-342900">
              <a:buFont typeface="Arial" panose="020B0604020202020204" pitchFamily="34" charset="0"/>
              <a:buChar char="•"/>
            </a:pPr>
            <a:r>
              <a:rPr lang="fr-CA" sz="2400" dirty="0"/>
              <a:t>Accorder une attention particulière</a:t>
            </a:r>
          </a:p>
          <a:p>
            <a:pPr marL="342900" indent="-342900">
              <a:buFont typeface="Arial" panose="020B0604020202020204" pitchFamily="34" charset="0"/>
              <a:buChar char="•"/>
            </a:pPr>
            <a:r>
              <a:rPr lang="fr-CA" sz="2400" dirty="0"/>
              <a:t>Manifester de l’empathie </a:t>
            </a:r>
          </a:p>
          <a:p>
            <a:pPr marL="342900" indent="-342900">
              <a:buFont typeface="Arial" panose="020B0604020202020204" pitchFamily="34" charset="0"/>
              <a:buChar char="•"/>
            </a:pPr>
            <a:r>
              <a:rPr lang="fr-CA" sz="2400" dirty="0"/>
              <a:t>Établir des routines et préciser les attentes</a:t>
            </a:r>
          </a:p>
          <a:p>
            <a:pPr marL="342900" indent="-342900">
              <a:buFont typeface="Arial" panose="020B0604020202020204" pitchFamily="34" charset="0"/>
              <a:buChar char="•"/>
            </a:pPr>
            <a:r>
              <a:rPr lang="fr-CA" sz="2400" dirty="0"/>
              <a:t>Adapter la charge de travail</a:t>
            </a:r>
          </a:p>
          <a:p>
            <a:pPr marL="342900" indent="-342900">
              <a:buFont typeface="Arial" panose="020B0604020202020204" pitchFamily="34" charset="0"/>
              <a:buChar char="•"/>
            </a:pPr>
            <a:r>
              <a:rPr lang="fr-CA" sz="2400" dirty="0"/>
              <a:t>Aller chercher le support </a:t>
            </a:r>
            <a:r>
              <a:rPr lang="fr-CA" sz="2400" dirty="0" smtClean="0"/>
              <a:t>d’un(e) professionnel(le)</a:t>
            </a:r>
            <a:endParaRPr lang="fr-CA" sz="2400" dirty="0"/>
          </a:p>
          <a:p>
            <a:pPr marL="342900" indent="-342900">
              <a:buFont typeface="Arial" panose="020B0604020202020204" pitchFamily="34" charset="0"/>
              <a:buChar char="•"/>
            </a:pPr>
            <a:endParaRPr lang="fr-CA" sz="2400" dirty="0"/>
          </a:p>
          <a:p>
            <a:pPr algn="ctr"/>
            <a:r>
              <a:rPr lang="fr-CA" sz="2400" dirty="0">
                <a:solidFill>
                  <a:srgbClr val="FF0000"/>
                </a:solidFill>
              </a:rPr>
              <a:t>Se rappeler que l’anxiété n’est pas toujours rationnelle, </a:t>
            </a:r>
            <a:r>
              <a:rPr lang="fr-CA" sz="2800" b="1" dirty="0" smtClean="0">
                <a:solidFill>
                  <a:schemeClr val="accent6">
                    <a:lumMod val="75000"/>
                  </a:schemeClr>
                </a:solidFill>
                <a:latin typeface="Calibri Light" panose="020F0302020204030204" pitchFamily="34" charset="0"/>
              </a:rPr>
              <a:t> </a:t>
            </a:r>
          </a:p>
          <a:p>
            <a:pPr algn="ctr"/>
            <a:r>
              <a:rPr lang="fr-CA" sz="2400" dirty="0" smtClean="0">
                <a:solidFill>
                  <a:srgbClr val="FF0000"/>
                </a:solidFill>
              </a:rPr>
              <a:t>mais </a:t>
            </a:r>
            <a:r>
              <a:rPr lang="fr-CA" sz="2400" dirty="0">
                <a:solidFill>
                  <a:srgbClr val="FF0000"/>
                </a:solidFill>
              </a:rPr>
              <a:t>que les sentiments ressentis sont bien réels.</a:t>
            </a:r>
          </a:p>
          <a:p>
            <a:endParaRPr lang="fr-CA" sz="2400" dirty="0"/>
          </a:p>
        </p:txBody>
      </p:sp>
      <p:pic>
        <p:nvPicPr>
          <p:cNvPr id="4098" name="Picture 2"/>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6449855" y="1454203"/>
            <a:ext cx="2298299" cy="149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053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custDataLst>
              <p:tags r:id="rId1"/>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6558455" y="2643053"/>
            <a:ext cx="2490543" cy="200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custDataLst>
              <p:tags r:id="rId2"/>
            </p:custDataLst>
          </p:nvPr>
        </p:nvSpPr>
        <p:spPr>
          <a:xfrm>
            <a:off x="539552" y="11088"/>
            <a:ext cx="5463824" cy="936104"/>
          </a:xfrm>
        </p:spPr>
        <p:txBody>
          <a:bodyPr>
            <a:normAutofit/>
          </a:bodyPr>
          <a:lstStyle/>
          <a:p>
            <a:r>
              <a:rPr lang="fr-CA" sz="3000" b="1" dirty="0">
                <a:effectLst>
                  <a:outerShdw blurRad="38100" dist="38100" dir="2700000" algn="tl">
                    <a:srgbClr val="000000">
                      <a:alpha val="43137"/>
                    </a:srgbClr>
                  </a:outerShdw>
                </a:effectLst>
                <a:latin typeface="Calibri Light" panose="020F0302020204030204" pitchFamily="34" charset="0"/>
              </a:rPr>
              <a:t>En </a:t>
            </a:r>
            <a:r>
              <a:rPr lang="fr-CA" sz="3000" b="1" dirty="0" smtClean="0">
                <a:effectLst>
                  <a:outerShdw blurRad="38100" dist="38100" dir="2700000" algn="tl">
                    <a:srgbClr val="000000">
                      <a:alpha val="43137"/>
                    </a:srgbClr>
                  </a:outerShdw>
                </a:effectLst>
                <a:latin typeface="Calibri Light" panose="020F0302020204030204" pitchFamily="34" charset="0"/>
              </a:rPr>
              <a:t>classe…attitudes </a:t>
            </a:r>
            <a:r>
              <a:rPr lang="fr-CA" sz="3000" b="1" dirty="0">
                <a:effectLst>
                  <a:outerShdw blurRad="38100" dist="38100" dir="2700000" algn="tl">
                    <a:srgbClr val="000000">
                      <a:alpha val="43137"/>
                    </a:srgbClr>
                  </a:outerShdw>
                </a:effectLst>
                <a:latin typeface="Calibri Light" panose="020F0302020204030204" pitchFamily="34" charset="0"/>
              </a:rPr>
              <a:t>à éviter</a:t>
            </a:r>
            <a:endParaRPr lang="fr-CA" sz="3000" dirty="0"/>
          </a:p>
        </p:txBody>
      </p:sp>
      <p:sp>
        <p:nvSpPr>
          <p:cNvPr id="3" name="Rectangle 2"/>
          <p:cNvSpPr/>
          <p:nvPr>
            <p:custDataLst>
              <p:tags r:id="rId3"/>
            </p:custDataLst>
          </p:nvPr>
        </p:nvSpPr>
        <p:spPr>
          <a:xfrm>
            <a:off x="309326" y="963782"/>
            <a:ext cx="8568952" cy="4708981"/>
          </a:xfrm>
          <a:prstGeom prst="rect">
            <a:avLst/>
          </a:prstGeom>
        </p:spPr>
        <p:txBody>
          <a:bodyPr wrap="square">
            <a:spAutoFit/>
          </a:bodyPr>
          <a:lstStyle/>
          <a:p>
            <a:pPr marL="342900" indent="-342900">
              <a:buFont typeface="Arial" panose="020B0604020202020204" pitchFamily="34" charset="0"/>
              <a:buChar char="•"/>
            </a:pPr>
            <a:r>
              <a:rPr lang="fr-CA" sz="2400" dirty="0" smtClean="0"/>
              <a:t>Augmenter </a:t>
            </a:r>
            <a:r>
              <a:rPr lang="fr-CA" sz="2400" dirty="0"/>
              <a:t>la charge cognitive </a:t>
            </a:r>
          </a:p>
          <a:p>
            <a:pPr marL="342900" indent="-342900">
              <a:buFont typeface="Arial" panose="020B0604020202020204" pitchFamily="34" charset="0"/>
              <a:buChar char="•"/>
            </a:pPr>
            <a:r>
              <a:rPr lang="fr-CA" sz="2400" dirty="0"/>
              <a:t>Faire la morale</a:t>
            </a:r>
          </a:p>
          <a:p>
            <a:pPr marL="342900" indent="-342900">
              <a:buFont typeface="Arial" panose="020B0604020202020204" pitchFamily="34" charset="0"/>
              <a:buChar char="•"/>
            </a:pPr>
            <a:r>
              <a:rPr lang="fr-CA" sz="2400" dirty="0" smtClean="0"/>
              <a:t>Annoncer </a:t>
            </a:r>
            <a:r>
              <a:rPr lang="fr-CA" sz="2400" dirty="0"/>
              <a:t>une évaluation à la dernière minute</a:t>
            </a:r>
          </a:p>
          <a:p>
            <a:pPr marL="342900" indent="-342900">
              <a:buFont typeface="Arial" panose="020B0604020202020204" pitchFamily="34" charset="0"/>
              <a:buChar char="•"/>
            </a:pPr>
            <a:r>
              <a:rPr lang="fr-CA" sz="2400" dirty="0" smtClean="0"/>
              <a:t>Bombarder </a:t>
            </a:r>
            <a:r>
              <a:rPr lang="fr-CA" sz="2400" dirty="0"/>
              <a:t>l’élève de vos propres sujets d’inquiétude</a:t>
            </a:r>
          </a:p>
          <a:p>
            <a:pPr marL="342900" indent="-342900">
              <a:buFont typeface="Arial" panose="020B0604020202020204" pitchFamily="34" charset="0"/>
              <a:buChar char="•"/>
            </a:pPr>
            <a:r>
              <a:rPr lang="fr-CA" sz="2400" dirty="0" smtClean="0"/>
              <a:t>Amplifier </a:t>
            </a:r>
            <a:r>
              <a:rPr lang="fr-CA" sz="2400" dirty="0"/>
              <a:t>les conséquences de l’échec </a:t>
            </a:r>
          </a:p>
          <a:p>
            <a:pPr marL="342900" indent="-342900">
              <a:buFont typeface="Arial" panose="020B0604020202020204" pitchFamily="34" charset="0"/>
              <a:buChar char="•"/>
            </a:pPr>
            <a:r>
              <a:rPr lang="fr-CA" sz="2400" dirty="0" smtClean="0"/>
              <a:t>Augmenter </a:t>
            </a:r>
            <a:r>
              <a:rPr lang="fr-CA" sz="2400" dirty="0"/>
              <a:t>vos exigences </a:t>
            </a:r>
          </a:p>
          <a:p>
            <a:pPr marL="342900" indent="-342900">
              <a:buFont typeface="Arial" panose="020B0604020202020204" pitchFamily="34" charset="0"/>
              <a:buChar char="•"/>
            </a:pPr>
            <a:r>
              <a:rPr lang="fr-CA" sz="2400" dirty="0" smtClean="0"/>
              <a:t>Critiquer </a:t>
            </a:r>
            <a:r>
              <a:rPr lang="fr-CA" sz="2400" dirty="0"/>
              <a:t>ou mettre en doute les inquiétudes</a:t>
            </a:r>
          </a:p>
          <a:p>
            <a:pPr marL="342900" indent="-342900">
              <a:buFont typeface="Arial" panose="020B0604020202020204" pitchFamily="34" charset="0"/>
              <a:buChar char="•"/>
            </a:pPr>
            <a:r>
              <a:rPr lang="fr-CA" sz="2400" dirty="0" smtClean="0"/>
              <a:t>Manifester </a:t>
            </a:r>
            <a:r>
              <a:rPr lang="fr-CA" sz="2400" dirty="0"/>
              <a:t>son exaspération</a:t>
            </a:r>
          </a:p>
          <a:p>
            <a:pPr marL="342900" indent="-342900">
              <a:buFont typeface="Arial" panose="020B0604020202020204" pitchFamily="34" charset="0"/>
              <a:buChar char="•"/>
            </a:pPr>
            <a:r>
              <a:rPr lang="fr-CA" sz="2400" dirty="0" smtClean="0"/>
              <a:t>Surprotéger</a:t>
            </a:r>
            <a:endParaRPr lang="fr-CA" sz="2400" dirty="0"/>
          </a:p>
          <a:p>
            <a:pPr marL="342900" indent="-342900">
              <a:buFont typeface="Arial" panose="020B0604020202020204" pitchFamily="34" charset="0"/>
              <a:buChar char="•"/>
            </a:pPr>
            <a:r>
              <a:rPr lang="fr-CA" sz="2400" dirty="0" smtClean="0"/>
              <a:t>Cautionner </a:t>
            </a:r>
            <a:r>
              <a:rPr lang="fr-CA" sz="2400" dirty="0"/>
              <a:t>l’évitement </a:t>
            </a:r>
          </a:p>
          <a:p>
            <a:endParaRPr lang="fr-CA" sz="2800" dirty="0">
              <a:latin typeface="Calibri Light" panose="020F0302020204030204" pitchFamily="34" charset="0"/>
            </a:endParaRPr>
          </a:p>
          <a:p>
            <a:endParaRPr lang="fr-CA" sz="2800" dirty="0">
              <a:latin typeface="Calibri Light" panose="020F0302020204030204" pitchFamily="34" charset="0"/>
            </a:endParaRPr>
          </a:p>
        </p:txBody>
      </p:sp>
    </p:spTree>
    <p:extLst>
      <p:ext uri="{BB962C8B-B14F-4D97-AF65-F5344CB8AC3E}">
        <p14:creationId xmlns:p14="http://schemas.microsoft.com/office/powerpoint/2010/main" val="288267183"/>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57649" y="-191490"/>
            <a:ext cx="4540470" cy="981311"/>
          </a:xfrm>
        </p:spPr>
        <p:txBody>
          <a:bodyPr>
            <a:normAutofit/>
          </a:bodyPr>
          <a:lstStyle/>
          <a:p>
            <a:r>
              <a:rPr lang="fr-CA" sz="3000" b="1" dirty="0">
                <a:effectLst>
                  <a:outerShdw blurRad="38100" dist="38100" dir="2700000" algn="tl">
                    <a:srgbClr val="000000">
                      <a:alpha val="43137"/>
                    </a:srgbClr>
                  </a:outerShdw>
                </a:effectLst>
                <a:latin typeface="Calibri Light" panose="020F0302020204030204" pitchFamily="34" charset="0"/>
              </a:rPr>
              <a:t>En classe…Stratégies</a:t>
            </a:r>
          </a:p>
        </p:txBody>
      </p:sp>
      <p:sp>
        <p:nvSpPr>
          <p:cNvPr id="4" name="Rectangle 3"/>
          <p:cNvSpPr/>
          <p:nvPr>
            <p:custDataLst>
              <p:tags r:id="rId2"/>
            </p:custDataLst>
          </p:nvPr>
        </p:nvSpPr>
        <p:spPr>
          <a:xfrm>
            <a:off x="189174" y="538748"/>
            <a:ext cx="8671035" cy="2215991"/>
          </a:xfrm>
          <a:prstGeom prst="rect">
            <a:avLst/>
          </a:prstGeom>
        </p:spPr>
        <p:txBody>
          <a:bodyPr wrap="square">
            <a:spAutoFit/>
          </a:bodyPr>
          <a:lstStyle/>
          <a:p>
            <a:r>
              <a:rPr lang="fr-CA" sz="2000" b="1" dirty="0">
                <a:effectLst>
                  <a:outerShdw blurRad="38100" dist="38100" dir="2700000" algn="tl">
                    <a:srgbClr val="000000">
                      <a:alpha val="43137"/>
                    </a:srgbClr>
                  </a:outerShdw>
                </a:effectLst>
              </a:rPr>
              <a:t>Enseignement :</a:t>
            </a:r>
          </a:p>
          <a:p>
            <a:pPr marL="342900" indent="-342900">
              <a:buFont typeface="Arial" panose="020B0604020202020204" pitchFamily="34" charset="0"/>
              <a:buChar char="•"/>
            </a:pPr>
            <a:r>
              <a:rPr lang="fr-CA" sz="2000" dirty="0" smtClean="0"/>
              <a:t>Annoncer </a:t>
            </a:r>
            <a:r>
              <a:rPr lang="fr-CA" sz="2000" dirty="0"/>
              <a:t>les changements à </a:t>
            </a:r>
            <a:r>
              <a:rPr lang="fr-CA" sz="2000" dirty="0" smtClean="0"/>
              <a:t>l’avance</a:t>
            </a:r>
          </a:p>
          <a:p>
            <a:pPr marL="342900" indent="-342900">
              <a:buFont typeface="Arial" panose="020B0604020202020204" pitchFamily="34" charset="0"/>
              <a:buChar char="•"/>
            </a:pPr>
            <a:r>
              <a:rPr lang="fr-CA" sz="2000" dirty="0" smtClean="0"/>
              <a:t>Au </a:t>
            </a:r>
            <a:r>
              <a:rPr lang="fr-CA" sz="2000" dirty="0"/>
              <a:t>début des tâches, vérifier si l’élève les </a:t>
            </a:r>
            <a:r>
              <a:rPr lang="fr-CA" sz="2000" dirty="0" smtClean="0"/>
              <a:t>comprend</a:t>
            </a:r>
            <a:endParaRPr lang="fr-CA" sz="2000" dirty="0"/>
          </a:p>
          <a:p>
            <a:pPr marL="342900" indent="-342900">
              <a:buFont typeface="Arial" panose="020B0604020202020204" pitchFamily="34" charset="0"/>
              <a:buChar char="•"/>
            </a:pPr>
            <a:r>
              <a:rPr lang="fr-CA" sz="2000" dirty="0" smtClean="0"/>
              <a:t>Encourager </a:t>
            </a:r>
            <a:r>
              <a:rPr lang="fr-CA" sz="2000" dirty="0"/>
              <a:t>l’élève à exprimer ses besoins de façon </a:t>
            </a:r>
            <a:r>
              <a:rPr lang="fr-CA" sz="2000" dirty="0" smtClean="0"/>
              <a:t>adéquate</a:t>
            </a:r>
            <a:endParaRPr lang="fr-CA" sz="2000" dirty="0"/>
          </a:p>
          <a:p>
            <a:pPr marL="342900" indent="-342900">
              <a:buFont typeface="Arial" panose="020B0604020202020204" pitchFamily="34" charset="0"/>
              <a:buChar char="•"/>
            </a:pPr>
            <a:r>
              <a:rPr lang="fr-CA" sz="2000" dirty="0" smtClean="0"/>
              <a:t>Combiner </a:t>
            </a:r>
            <a:r>
              <a:rPr lang="fr-CA" sz="2000" dirty="0"/>
              <a:t>des instructions verbales et </a:t>
            </a:r>
            <a:r>
              <a:rPr lang="fr-CA" sz="2000" dirty="0" smtClean="0"/>
              <a:t>visuelles</a:t>
            </a:r>
            <a:endParaRPr lang="fr-CA" sz="2000" dirty="0"/>
          </a:p>
          <a:p>
            <a:pPr marL="342900" indent="-342900">
              <a:buFont typeface="Arial" panose="020B0604020202020204" pitchFamily="34" charset="0"/>
              <a:buChar char="•"/>
            </a:pPr>
            <a:r>
              <a:rPr lang="fr-CA" sz="2000" dirty="0" smtClean="0"/>
              <a:t>Mettre </a:t>
            </a:r>
            <a:r>
              <a:rPr lang="fr-CA" sz="2000" dirty="0"/>
              <a:t>l’accent sur les intérêts et les talents de </a:t>
            </a:r>
            <a:r>
              <a:rPr lang="fr-CA" sz="2000" dirty="0" smtClean="0"/>
              <a:t>l’élève</a:t>
            </a:r>
            <a:endParaRPr lang="fr-CA" sz="2000" dirty="0"/>
          </a:p>
          <a:p>
            <a:endParaRPr lang="fr-CA" dirty="0"/>
          </a:p>
        </p:txBody>
      </p:sp>
      <p:sp>
        <p:nvSpPr>
          <p:cNvPr id="5" name="Rectangle 4"/>
          <p:cNvSpPr/>
          <p:nvPr>
            <p:custDataLst>
              <p:tags r:id="rId3"/>
            </p:custDataLst>
          </p:nvPr>
        </p:nvSpPr>
        <p:spPr>
          <a:xfrm>
            <a:off x="189174" y="2440533"/>
            <a:ext cx="8954825" cy="1631216"/>
          </a:xfrm>
          <a:prstGeom prst="rect">
            <a:avLst/>
          </a:prstGeom>
        </p:spPr>
        <p:txBody>
          <a:bodyPr wrap="square">
            <a:spAutoFit/>
          </a:bodyPr>
          <a:lstStyle/>
          <a:p>
            <a:r>
              <a:rPr lang="fr-CA" sz="2000" b="1" dirty="0" smtClean="0">
                <a:effectLst>
                  <a:outerShdw blurRad="38100" dist="38100" dir="2700000" algn="tl">
                    <a:srgbClr val="000000">
                      <a:alpha val="43137"/>
                    </a:srgbClr>
                  </a:outerShdw>
                </a:effectLst>
              </a:rPr>
              <a:t>Environnement :</a:t>
            </a:r>
          </a:p>
          <a:p>
            <a:pPr marL="342900" indent="-342900">
              <a:buFont typeface="Arial" panose="020B0604020202020204" pitchFamily="34" charset="0"/>
              <a:buChar char="•"/>
            </a:pPr>
            <a:r>
              <a:rPr lang="fr-CA" sz="2000" dirty="0" smtClean="0"/>
              <a:t>Attribuer </a:t>
            </a:r>
            <a:r>
              <a:rPr lang="fr-CA" sz="2000" dirty="0"/>
              <a:t>à l’élève une place spéciale pour éviter les déclencheurs </a:t>
            </a:r>
            <a:r>
              <a:rPr lang="fr-CA" sz="2000" dirty="0" smtClean="0"/>
              <a:t>d’anxiété</a:t>
            </a:r>
            <a:endParaRPr lang="fr-CA" sz="2000" dirty="0"/>
          </a:p>
          <a:p>
            <a:pPr marL="342900" indent="-342900">
              <a:buFont typeface="Arial" panose="020B0604020202020204" pitchFamily="34" charset="0"/>
              <a:buChar char="•"/>
            </a:pPr>
            <a:r>
              <a:rPr lang="fr-CA" sz="2000" dirty="0" smtClean="0"/>
              <a:t>Jumeler </a:t>
            </a:r>
            <a:r>
              <a:rPr lang="fr-CA" sz="2000" dirty="0"/>
              <a:t>l’élève avec un </a:t>
            </a:r>
            <a:r>
              <a:rPr lang="fr-CA" sz="2000" dirty="0" smtClean="0"/>
              <a:t>pair</a:t>
            </a:r>
            <a:endParaRPr lang="fr-CA" sz="2000" dirty="0"/>
          </a:p>
          <a:p>
            <a:pPr marL="342900" indent="-342900">
              <a:buFont typeface="Arial" panose="020B0604020202020204" pitchFamily="34" charset="0"/>
              <a:buChar char="•"/>
            </a:pPr>
            <a:r>
              <a:rPr lang="fr-CA" sz="2000" dirty="0" smtClean="0"/>
              <a:t>Prévoir </a:t>
            </a:r>
            <a:r>
              <a:rPr lang="fr-CA" sz="2000" dirty="0"/>
              <a:t>un endroit où l’élève peut se </a:t>
            </a:r>
            <a:r>
              <a:rPr lang="fr-CA" sz="2000" dirty="0" smtClean="0"/>
              <a:t>retirer</a:t>
            </a:r>
            <a:endParaRPr lang="fr-CA" sz="2000" dirty="0"/>
          </a:p>
          <a:p>
            <a:pPr marL="342900" indent="-342900">
              <a:buFont typeface="Arial" panose="020B0604020202020204" pitchFamily="34" charset="0"/>
              <a:buChar char="•"/>
            </a:pPr>
            <a:r>
              <a:rPr lang="fr-CA" sz="2000" dirty="0" smtClean="0"/>
              <a:t>Prévoir </a:t>
            </a:r>
            <a:r>
              <a:rPr lang="fr-CA" sz="2000" dirty="0"/>
              <a:t>des outils de réduction du stress (balle </a:t>
            </a:r>
            <a:r>
              <a:rPr lang="fr-CA" sz="2000" dirty="0" smtClean="0"/>
              <a:t>antistress</a:t>
            </a:r>
            <a:r>
              <a:rPr lang="fr-CA" sz="2000" dirty="0"/>
              <a:t>, bloc à griffonner, </a:t>
            </a:r>
            <a:r>
              <a:rPr lang="fr-CA" sz="2000" dirty="0" smtClean="0"/>
              <a:t>iPod)</a:t>
            </a:r>
            <a:endParaRPr lang="fr-CA" sz="2000" dirty="0"/>
          </a:p>
        </p:txBody>
      </p:sp>
      <p:sp>
        <p:nvSpPr>
          <p:cNvPr id="6" name="Rectangle 5"/>
          <p:cNvSpPr/>
          <p:nvPr>
            <p:custDataLst>
              <p:tags r:id="rId4"/>
            </p:custDataLst>
          </p:nvPr>
        </p:nvSpPr>
        <p:spPr>
          <a:xfrm>
            <a:off x="189174" y="4071749"/>
            <a:ext cx="7289798" cy="1631216"/>
          </a:xfrm>
          <a:prstGeom prst="rect">
            <a:avLst/>
          </a:prstGeom>
        </p:spPr>
        <p:txBody>
          <a:bodyPr wrap="square">
            <a:spAutoFit/>
          </a:bodyPr>
          <a:lstStyle/>
          <a:p>
            <a:r>
              <a:rPr lang="fr-CA" sz="2000" b="1" dirty="0">
                <a:effectLst>
                  <a:outerShdw blurRad="38100" dist="38100" dir="2700000" algn="tl">
                    <a:srgbClr val="000000">
                      <a:alpha val="43137"/>
                    </a:srgbClr>
                  </a:outerShdw>
                </a:effectLst>
              </a:rPr>
              <a:t>Évaluation : </a:t>
            </a:r>
          </a:p>
          <a:p>
            <a:pPr marL="285750" indent="-285750">
              <a:buFont typeface="Arial" panose="020B0604020202020204" pitchFamily="34" charset="0"/>
              <a:buChar char="•"/>
            </a:pPr>
            <a:r>
              <a:rPr lang="fr-CA" sz="2000" dirty="0" smtClean="0"/>
              <a:t>Avertir </a:t>
            </a:r>
            <a:r>
              <a:rPr lang="fr-CA" sz="2000" dirty="0"/>
              <a:t>l’élève à l’avance des tests et des </a:t>
            </a:r>
            <a:r>
              <a:rPr lang="fr-CA" sz="2000" dirty="0" smtClean="0"/>
              <a:t>devoirs</a:t>
            </a:r>
            <a:endParaRPr lang="fr-CA" sz="2000" dirty="0"/>
          </a:p>
          <a:p>
            <a:pPr marL="285750" indent="-285750">
              <a:buFont typeface="Arial" panose="020B0604020202020204" pitchFamily="34" charset="0"/>
              <a:buChar char="•"/>
            </a:pPr>
            <a:r>
              <a:rPr lang="fr-CA" sz="2000" dirty="0" smtClean="0"/>
              <a:t>Prévoir </a:t>
            </a:r>
            <a:r>
              <a:rPr lang="fr-CA" sz="2000" dirty="0"/>
              <a:t>un autre local pour les </a:t>
            </a:r>
            <a:r>
              <a:rPr lang="fr-CA" sz="2000" dirty="0" smtClean="0"/>
              <a:t>tests</a:t>
            </a:r>
            <a:endParaRPr lang="fr-CA" sz="2000" dirty="0"/>
          </a:p>
          <a:p>
            <a:pPr marL="285750" indent="-285750">
              <a:buFont typeface="Arial" panose="020B0604020202020204" pitchFamily="34" charset="0"/>
              <a:buChar char="•"/>
            </a:pPr>
            <a:r>
              <a:rPr lang="fr-CA" sz="2000" dirty="0" smtClean="0"/>
              <a:t> </a:t>
            </a:r>
            <a:r>
              <a:rPr lang="fr-CA" sz="2000" dirty="0"/>
              <a:t>Accorder plus de </a:t>
            </a:r>
            <a:r>
              <a:rPr lang="fr-CA" sz="2000" dirty="0" smtClean="0"/>
              <a:t>temps</a:t>
            </a:r>
            <a:endParaRPr lang="fr-CA" sz="2000" dirty="0"/>
          </a:p>
          <a:p>
            <a:pPr marL="285750" indent="-285750">
              <a:buFont typeface="Arial" panose="020B0604020202020204" pitchFamily="34" charset="0"/>
              <a:buChar char="•"/>
            </a:pPr>
            <a:r>
              <a:rPr lang="fr-CA" sz="2000" dirty="0" smtClean="0"/>
              <a:t>Fragmenter </a:t>
            </a:r>
            <a:r>
              <a:rPr lang="fr-CA" sz="2000" dirty="0"/>
              <a:t>les tests en différentes </a:t>
            </a:r>
            <a:r>
              <a:rPr lang="fr-CA" sz="2000" dirty="0" smtClean="0"/>
              <a:t>parties</a:t>
            </a:r>
            <a:endParaRPr lang="fr-CA" sz="2000" dirty="0"/>
          </a:p>
        </p:txBody>
      </p:sp>
    </p:spTree>
    <p:extLst>
      <p:ext uri="{BB962C8B-B14F-4D97-AF65-F5344CB8AC3E}">
        <p14:creationId xmlns:p14="http://schemas.microsoft.com/office/powerpoint/2010/main" val="427670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custDataLst>
              <p:tags r:id="rId1"/>
            </p:custDataLst>
          </p:nvPr>
        </p:nvSpPr>
        <p:spPr>
          <a:xfrm>
            <a:off x="321816" y="1379421"/>
            <a:ext cx="8810109" cy="3416320"/>
          </a:xfrm>
          <a:prstGeom prst="rect">
            <a:avLst/>
          </a:prstGeom>
          <a:noFill/>
        </p:spPr>
        <p:txBody>
          <a:bodyPr wrap="square" rtlCol="0">
            <a:spAutoFit/>
          </a:bodyPr>
          <a:lstStyle/>
          <a:p>
            <a:pPr marL="342900" indent="-342900">
              <a:buFont typeface="Arial" panose="020B0604020202020204" pitchFamily="34" charset="0"/>
              <a:buChar char="•"/>
            </a:pPr>
            <a:r>
              <a:rPr lang="fr-CA" sz="2400" dirty="0"/>
              <a:t>Donner plus d’attention aux </a:t>
            </a:r>
            <a:r>
              <a:rPr lang="fr-CA" sz="2400" dirty="0" smtClean="0"/>
              <a:t>comportements positifs</a:t>
            </a: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r>
              <a:rPr lang="fr-CA" sz="2400" dirty="0" smtClean="0"/>
              <a:t>Faire attention </a:t>
            </a:r>
            <a:r>
              <a:rPr lang="fr-CA" sz="2400" dirty="0"/>
              <a:t>aux </a:t>
            </a:r>
            <a:r>
              <a:rPr lang="fr-CA" sz="2400" dirty="0" smtClean="0"/>
              <a:t>renforcements positifs en « public »</a:t>
            </a: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r>
              <a:rPr lang="fr-CA" sz="2400" dirty="0"/>
              <a:t>Donner de l’attention positive gratuitement</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r>
              <a:rPr lang="fr-CA" sz="2400" dirty="0"/>
              <a:t>Donner des pauses à l’élève</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r>
              <a:rPr lang="fr-CA" sz="2400" dirty="0"/>
              <a:t>Enseigner aux élèves à </a:t>
            </a:r>
            <a:r>
              <a:rPr lang="fr-CA" sz="2400" dirty="0" smtClean="0"/>
              <a:t>reconnaître </a:t>
            </a:r>
            <a:r>
              <a:rPr lang="fr-CA" sz="2400" dirty="0"/>
              <a:t>les signes d’anxiété</a:t>
            </a:r>
          </a:p>
        </p:txBody>
      </p:sp>
      <p:sp>
        <p:nvSpPr>
          <p:cNvPr id="10" name="ZoneTexte 9"/>
          <p:cNvSpPr txBox="1"/>
          <p:nvPr>
            <p:custDataLst>
              <p:tags r:id="rId2"/>
            </p:custDataLst>
          </p:nvPr>
        </p:nvSpPr>
        <p:spPr>
          <a:xfrm>
            <a:off x="239485" y="5972246"/>
            <a:ext cx="8892441" cy="646331"/>
          </a:xfrm>
          <a:prstGeom prst="rect">
            <a:avLst/>
          </a:prstGeom>
          <a:noFill/>
        </p:spPr>
        <p:txBody>
          <a:bodyPr wrap="square" rtlCol="0">
            <a:spAutoFit/>
          </a:bodyPr>
          <a:lstStyle/>
          <a:p>
            <a:r>
              <a:rPr lang="fr-CA" dirty="0"/>
              <a:t>Jessica </a:t>
            </a:r>
            <a:r>
              <a:rPr lang="fr-CA" dirty="0" err="1"/>
              <a:t>Minahan</a:t>
            </a:r>
            <a:r>
              <a:rPr lang="fr-CA" dirty="0"/>
              <a:t> </a:t>
            </a:r>
            <a:r>
              <a:rPr lang="fr-CA" dirty="0" smtClean="0"/>
              <a:t>: «</a:t>
            </a:r>
            <a:r>
              <a:rPr lang="fr-CA" dirty="0"/>
              <a:t> The </a:t>
            </a:r>
            <a:r>
              <a:rPr lang="fr-CA" dirty="0" err="1"/>
              <a:t>Behavior</a:t>
            </a:r>
            <a:r>
              <a:rPr lang="fr-CA" dirty="0"/>
              <a:t> Code : A </a:t>
            </a:r>
            <a:r>
              <a:rPr lang="fr-CA" dirty="0" err="1"/>
              <a:t>Practical</a:t>
            </a:r>
            <a:r>
              <a:rPr lang="fr-CA" dirty="0"/>
              <a:t> Guide to </a:t>
            </a:r>
            <a:r>
              <a:rPr lang="fr-CA" dirty="0" err="1"/>
              <a:t>Understanding</a:t>
            </a:r>
            <a:r>
              <a:rPr lang="fr-CA" dirty="0"/>
              <a:t> and </a:t>
            </a:r>
            <a:r>
              <a:rPr lang="fr-CA" dirty="0" err="1"/>
              <a:t>Teaching</a:t>
            </a:r>
            <a:r>
              <a:rPr lang="fr-CA" dirty="0"/>
              <a:t> </a:t>
            </a:r>
            <a:r>
              <a:rPr lang="fr-CA" dirty="0" smtClean="0"/>
              <a:t>		the </a:t>
            </a:r>
            <a:r>
              <a:rPr lang="fr-CA" dirty="0"/>
              <a:t>Most </a:t>
            </a:r>
            <a:r>
              <a:rPr lang="fr-CA" dirty="0" err="1"/>
              <a:t>Challenging</a:t>
            </a:r>
            <a:r>
              <a:rPr lang="fr-CA" dirty="0"/>
              <a:t> </a:t>
            </a:r>
            <a:r>
              <a:rPr lang="fr-CA" dirty="0" err="1"/>
              <a:t>Students</a:t>
            </a:r>
            <a:r>
              <a:rPr lang="fr-CA" dirty="0"/>
              <a:t> </a:t>
            </a:r>
            <a:r>
              <a:rPr lang="fr-CA" dirty="0" smtClean="0"/>
              <a:t>. </a:t>
            </a:r>
            <a:r>
              <a:rPr lang="fr-CA" dirty="0"/>
              <a:t>»</a:t>
            </a:r>
          </a:p>
        </p:txBody>
      </p:sp>
      <p:sp>
        <p:nvSpPr>
          <p:cNvPr id="3" name="ZoneTexte 2"/>
          <p:cNvSpPr txBox="1"/>
          <p:nvPr>
            <p:custDataLst>
              <p:tags r:id="rId3"/>
            </p:custDataLst>
          </p:nvPr>
        </p:nvSpPr>
        <p:spPr>
          <a:xfrm>
            <a:off x="321816" y="260648"/>
            <a:ext cx="8210623" cy="553998"/>
          </a:xfrm>
          <a:prstGeom prst="rect">
            <a:avLst/>
          </a:prstGeom>
          <a:noFill/>
        </p:spPr>
        <p:txBody>
          <a:bodyPr wrap="square" rtlCol="0">
            <a:spAutoFit/>
          </a:bodyPr>
          <a:lstStyle/>
          <a:p>
            <a:r>
              <a:rPr lang="fr-CA" sz="3000" b="1" dirty="0">
                <a:effectLst>
                  <a:outerShdw blurRad="38100" dist="38100" dir="2700000" algn="tl">
                    <a:srgbClr val="000000">
                      <a:alpha val="43137"/>
                    </a:srgbClr>
                  </a:outerShdw>
                </a:effectLst>
                <a:latin typeface="Calibri Light" panose="020F0302020204030204" pitchFamily="34" charset="0"/>
                <a:ea typeface="+mj-ea"/>
                <a:cs typeface="+mj-cs"/>
              </a:rPr>
              <a:t>Stratégies </a:t>
            </a:r>
            <a:r>
              <a:rPr lang="fr-CA" sz="3000" b="1" dirty="0" smtClean="0">
                <a:effectLst>
                  <a:outerShdw blurRad="38100" dist="38100" dir="2700000" algn="tl">
                    <a:srgbClr val="000000">
                      <a:alpha val="43137"/>
                    </a:srgbClr>
                  </a:outerShdw>
                </a:effectLst>
                <a:latin typeface="Calibri Light" panose="020F0302020204030204" pitchFamily="34" charset="0"/>
                <a:ea typeface="+mj-ea"/>
                <a:cs typeface="+mj-cs"/>
              </a:rPr>
              <a:t>comportementales :</a:t>
            </a:r>
            <a:endParaRPr lang="fr-CA" sz="3000" b="1" dirty="0">
              <a:effectLst>
                <a:outerShdw blurRad="38100" dist="38100" dir="2700000" algn="tl">
                  <a:srgbClr val="000000">
                    <a:alpha val="43137"/>
                  </a:srgbClr>
                </a:outerShdw>
              </a:effectLst>
              <a:latin typeface="Calibri Light" panose="020F0302020204030204" pitchFamily="34" charset="0"/>
              <a:ea typeface="+mj-ea"/>
              <a:cs typeface="+mj-cs"/>
            </a:endParaRPr>
          </a:p>
        </p:txBody>
      </p:sp>
    </p:spTree>
    <p:extLst>
      <p:ext uri="{BB962C8B-B14F-4D97-AF65-F5344CB8AC3E}">
        <p14:creationId xmlns:p14="http://schemas.microsoft.com/office/powerpoint/2010/main" val="2299455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46841" y="260648"/>
            <a:ext cx="8545639" cy="826837"/>
          </a:xfrm>
        </p:spPr>
        <p:txBody>
          <a:bodyPr>
            <a:noAutofit/>
          </a:bodyPr>
          <a:lstStyle/>
          <a:p>
            <a:r>
              <a:rPr lang="fr-CA" sz="2800" b="1" dirty="0">
                <a:effectLst>
                  <a:outerShdw blurRad="38100" dist="38100" dir="2700000" algn="tl">
                    <a:srgbClr val="000000">
                      <a:alpha val="43137"/>
                    </a:srgbClr>
                  </a:outerShdw>
                </a:effectLst>
                <a:latin typeface="Calibri Light" panose="020F0302020204030204" pitchFamily="34" charset="0"/>
              </a:rPr>
              <a:t>Six types d’anxiété </a:t>
            </a:r>
            <a:r>
              <a:rPr lang="fr-CA" sz="2800" b="1" dirty="0" smtClean="0">
                <a:effectLst>
                  <a:outerShdw blurRad="38100" dist="38100" dir="2700000" algn="tl">
                    <a:srgbClr val="000000">
                      <a:alpha val="43137"/>
                    </a:srgbClr>
                  </a:outerShdw>
                </a:effectLst>
                <a:latin typeface="Calibri Light" panose="020F0302020204030204" pitchFamily="34" charset="0"/>
              </a:rPr>
              <a:t>identifiés aux évaluations </a:t>
            </a:r>
            <a:r>
              <a:rPr lang="fr-CA" sz="2800" b="1" dirty="0" err="1" smtClean="0">
                <a:effectLst>
                  <a:outerShdw blurRad="38100" dist="38100" dir="2700000" algn="tl">
                    <a:srgbClr val="000000">
                      <a:alpha val="43137"/>
                    </a:srgbClr>
                  </a:outerShdw>
                </a:effectLst>
                <a:latin typeface="Calibri Light" panose="020F0302020204030204" pitchFamily="34" charset="0"/>
              </a:rPr>
              <a:t>Zeidner</a:t>
            </a:r>
            <a:r>
              <a:rPr lang="fr-CA" sz="2800" b="1" dirty="0" smtClean="0">
                <a:effectLst>
                  <a:outerShdw blurRad="38100" dist="38100" dir="2700000" algn="tl">
                    <a:srgbClr val="000000">
                      <a:alpha val="43137"/>
                    </a:srgbClr>
                  </a:outerShdw>
                </a:effectLst>
                <a:latin typeface="Calibri Light" panose="020F0302020204030204" pitchFamily="34" charset="0"/>
              </a:rPr>
              <a:t> </a:t>
            </a:r>
            <a:br>
              <a:rPr lang="fr-CA" sz="2800" b="1" dirty="0" smtClean="0">
                <a:effectLst>
                  <a:outerShdw blurRad="38100" dist="38100" dir="2700000" algn="tl">
                    <a:srgbClr val="000000">
                      <a:alpha val="43137"/>
                    </a:srgbClr>
                  </a:outerShdw>
                </a:effectLst>
                <a:latin typeface="Calibri Light" panose="020F0302020204030204" pitchFamily="34" charset="0"/>
              </a:rPr>
            </a:br>
            <a:r>
              <a:rPr lang="fr-CA" sz="2800" b="1" dirty="0" smtClean="0">
                <a:effectLst>
                  <a:outerShdw blurRad="38100" dist="38100" dir="2700000" algn="tl">
                    <a:srgbClr val="000000">
                      <a:alpha val="43137"/>
                    </a:srgbClr>
                  </a:outerShdw>
                </a:effectLst>
                <a:latin typeface="Calibri Light" panose="020F0302020204030204" pitchFamily="34" charset="0"/>
              </a:rPr>
              <a:t>(Berger 2016)</a:t>
            </a:r>
            <a:endParaRPr lang="fr-CA" sz="2800" b="1" dirty="0">
              <a:effectLst>
                <a:outerShdw blurRad="38100" dist="38100" dir="2700000" algn="tl">
                  <a:srgbClr val="000000">
                    <a:alpha val="43137"/>
                  </a:srgbClr>
                </a:outerShdw>
              </a:effectLst>
              <a:latin typeface="Calibri Light" panose="020F0302020204030204" pitchFamily="34" charset="0"/>
            </a:endParaRPr>
          </a:p>
        </p:txBody>
      </p:sp>
      <p:sp>
        <p:nvSpPr>
          <p:cNvPr id="4" name="ZoneTexte 3"/>
          <p:cNvSpPr txBox="1"/>
          <p:nvPr>
            <p:custDataLst>
              <p:tags r:id="rId2"/>
            </p:custDataLst>
          </p:nvPr>
        </p:nvSpPr>
        <p:spPr>
          <a:xfrm>
            <a:off x="346841" y="1371503"/>
            <a:ext cx="8712968" cy="5078313"/>
          </a:xfrm>
          <a:prstGeom prst="rect">
            <a:avLst/>
          </a:prstGeom>
          <a:noFill/>
        </p:spPr>
        <p:txBody>
          <a:bodyPr wrap="square" rtlCol="0">
            <a:spAutoFit/>
          </a:bodyPr>
          <a:lstStyle/>
          <a:p>
            <a:pPr marL="342900" indent="-342900">
              <a:buFont typeface="Arial" panose="020B0604020202020204" pitchFamily="34" charset="0"/>
              <a:buChar char="•"/>
            </a:pPr>
            <a:r>
              <a:rPr lang="fr-CA" sz="2400" dirty="0"/>
              <a:t>Lacunes dans les habiletés d’études et de mise en application du contenu</a:t>
            </a:r>
            <a:endParaRPr lang="fr-CA" sz="2400" dirty="0">
              <a:latin typeface="Calibri Light" panose="020F0302020204030204" pitchFamily="34" charset="0"/>
            </a:endParaRPr>
          </a:p>
          <a:p>
            <a:pPr marL="171450" indent="-171450">
              <a:buFont typeface="Arial" panose="020B0604020202020204" pitchFamily="34" charset="0"/>
              <a:buChar char="•"/>
            </a:pPr>
            <a:endParaRPr lang="fr-CA" sz="1200" dirty="0">
              <a:latin typeface="Calibri Light" panose="020F0302020204030204" pitchFamily="34" charset="0"/>
            </a:endParaRPr>
          </a:p>
          <a:p>
            <a:pPr marL="342900" indent="-342900">
              <a:buFont typeface="Arial" panose="020B0604020202020204" pitchFamily="34" charset="0"/>
              <a:buChar char="•"/>
            </a:pPr>
            <a:r>
              <a:rPr lang="fr-CA" sz="2400" dirty="0"/>
              <a:t>Blocage et échec pour la récupération du contenu à livrer</a:t>
            </a:r>
            <a:endParaRPr lang="fr-CA" sz="2400" dirty="0">
              <a:latin typeface="Calibri Light" panose="020F0302020204030204" pitchFamily="34" charset="0"/>
            </a:endParaRPr>
          </a:p>
          <a:p>
            <a:pPr marL="171450" indent="-171450">
              <a:buFont typeface="Arial" panose="020B0604020202020204" pitchFamily="34" charset="0"/>
              <a:buChar char="•"/>
            </a:pPr>
            <a:endParaRPr lang="fr-CA" sz="1200" dirty="0">
              <a:latin typeface="Calibri Light" panose="020F0302020204030204" pitchFamily="34" charset="0"/>
            </a:endParaRPr>
          </a:p>
          <a:p>
            <a:pPr marL="342900" indent="-342900">
              <a:buFont typeface="Arial" panose="020B0604020202020204" pitchFamily="34" charset="0"/>
              <a:buChar char="•"/>
            </a:pPr>
            <a:r>
              <a:rPr lang="fr-CA" sz="2400" dirty="0"/>
              <a:t>Acceptation de l’échec et résignation</a:t>
            </a:r>
            <a:endParaRPr lang="fr-CA" sz="2400" dirty="0">
              <a:latin typeface="Calibri Light" panose="020F0302020204030204" pitchFamily="34" charset="0"/>
            </a:endParaRPr>
          </a:p>
          <a:p>
            <a:pPr marL="171450" indent="-171450">
              <a:buFont typeface="Arial" panose="020B0604020202020204" pitchFamily="34" charset="0"/>
              <a:buChar char="•"/>
            </a:pPr>
            <a:endParaRPr lang="fr-CA" sz="1200" dirty="0">
              <a:latin typeface="Calibri Light" panose="020F0302020204030204" pitchFamily="34" charset="0"/>
            </a:endParaRPr>
          </a:p>
          <a:p>
            <a:pPr marL="342900" indent="-342900">
              <a:buFont typeface="Arial" panose="020B0604020202020204" pitchFamily="34" charset="0"/>
              <a:buChar char="•"/>
            </a:pPr>
            <a:r>
              <a:rPr lang="fr-CA" sz="2400" dirty="0"/>
              <a:t>Évitement de l’échec</a:t>
            </a:r>
            <a:endParaRPr lang="fr-CA" sz="2400" dirty="0">
              <a:latin typeface="Calibri Light" panose="020F0302020204030204" pitchFamily="34" charset="0"/>
            </a:endParaRPr>
          </a:p>
          <a:p>
            <a:pPr marL="171450" indent="-171450">
              <a:buFont typeface="Arial" panose="020B0604020202020204" pitchFamily="34" charset="0"/>
              <a:buChar char="•"/>
            </a:pPr>
            <a:endParaRPr lang="fr-CA" sz="1200" dirty="0">
              <a:latin typeface="Calibri Light" panose="020F0302020204030204" pitchFamily="34" charset="0"/>
            </a:endParaRPr>
          </a:p>
          <a:p>
            <a:pPr marL="342900" indent="-342900">
              <a:buFont typeface="Arial" panose="020B0604020202020204" pitchFamily="34" charset="0"/>
              <a:buChar char="•"/>
            </a:pPr>
            <a:r>
              <a:rPr lang="fr-CA" sz="2400" dirty="0"/>
              <a:t>Comportements </a:t>
            </a:r>
            <a:r>
              <a:rPr lang="fr-CA" sz="2400" dirty="0" smtClean="0"/>
              <a:t>d’</a:t>
            </a:r>
            <a:r>
              <a:rPr lang="fr-CA" sz="2400" dirty="0" err="1" smtClean="0"/>
              <a:t>autohandicap</a:t>
            </a:r>
            <a:endParaRPr lang="fr-CA" sz="2400" dirty="0">
              <a:latin typeface="Calibri Light" panose="020F0302020204030204" pitchFamily="34" charset="0"/>
            </a:endParaRPr>
          </a:p>
          <a:p>
            <a:pPr marL="171450" indent="-171450">
              <a:buFont typeface="Arial" panose="020B0604020202020204" pitchFamily="34" charset="0"/>
              <a:buChar char="•"/>
            </a:pPr>
            <a:endParaRPr lang="fr-CA" sz="1200" dirty="0">
              <a:latin typeface="Calibri Light" panose="020F0302020204030204" pitchFamily="34" charset="0"/>
            </a:endParaRPr>
          </a:p>
          <a:p>
            <a:pPr marL="342900" indent="-342900">
              <a:buFont typeface="Arial" panose="020B0604020202020204" pitchFamily="34" charset="0"/>
              <a:buChar char="•"/>
            </a:pPr>
            <a:r>
              <a:rPr lang="fr-CA" sz="2400" dirty="0"/>
              <a:t>Perfectionnisme</a:t>
            </a:r>
            <a:endParaRPr lang="fr-CA" sz="2400" dirty="0">
              <a:latin typeface="Calibri Light" panose="020F0302020204030204" pitchFamily="34" charset="0"/>
            </a:endParaRPr>
          </a:p>
          <a:p>
            <a:endParaRPr lang="fr-CA" sz="2400" dirty="0">
              <a:latin typeface="Calibri Light" panose="020F0302020204030204" pitchFamily="34" charset="0"/>
            </a:endParaRPr>
          </a:p>
          <a:p>
            <a:endParaRPr lang="fr-CA" sz="2400" dirty="0">
              <a:latin typeface="Calibri Light" panose="020F0302020204030204" pitchFamily="34" charset="0"/>
            </a:endParaRPr>
          </a:p>
          <a:p>
            <a:endParaRPr lang="fr-CA" sz="2400" dirty="0">
              <a:latin typeface="Calibri Light" panose="020F0302020204030204" pitchFamily="34" charset="0"/>
            </a:endParaRPr>
          </a:p>
          <a:p>
            <a:endParaRPr lang="fr-CA" sz="2400" dirty="0">
              <a:latin typeface="Calibri Light" panose="020F0302020204030204" pitchFamily="34" charset="0"/>
            </a:endParaRPr>
          </a:p>
        </p:txBody>
      </p:sp>
      <p:pic>
        <p:nvPicPr>
          <p:cNvPr id="5" name="Image 4"/>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5940152" y="2690392"/>
            <a:ext cx="2808312" cy="2795831"/>
          </a:xfrm>
          <a:prstGeom prst="rect">
            <a:avLst/>
          </a:prstGeom>
        </p:spPr>
      </p:pic>
    </p:spTree>
    <p:extLst>
      <p:ext uri="{BB962C8B-B14F-4D97-AF65-F5344CB8AC3E}">
        <p14:creationId xmlns:p14="http://schemas.microsoft.com/office/powerpoint/2010/main" val="1054809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25669" y="212774"/>
            <a:ext cx="5108027" cy="1143000"/>
          </a:xfrm>
        </p:spPr>
        <p:txBody>
          <a:bodyPr>
            <a:noAutofit/>
          </a:bodyPr>
          <a:lstStyle/>
          <a:p>
            <a:r>
              <a:rPr lang="fr-CA" sz="3600" b="1" dirty="0" smtClean="0">
                <a:effectLst>
                  <a:outerShdw blurRad="38100" dist="38100" dir="2700000" algn="tl">
                    <a:srgbClr val="000000">
                      <a:alpha val="43137"/>
                    </a:srgbClr>
                  </a:outerShdw>
                </a:effectLst>
                <a:latin typeface="Calibri Light" panose="020F0302020204030204" pitchFamily="34" charset="0"/>
              </a:rPr>
              <a:t>L’anxiété de performance</a:t>
            </a:r>
            <a:endParaRPr lang="fr-CA" sz="3600" b="1" dirty="0">
              <a:effectLst>
                <a:outerShdw blurRad="38100" dist="38100" dir="2700000" algn="tl">
                  <a:srgbClr val="000000">
                    <a:alpha val="43137"/>
                  </a:srgbClr>
                </a:outerShdw>
              </a:effectLst>
              <a:latin typeface="Calibri Light" panose="020F0302020204030204" pitchFamily="34" charset="0"/>
            </a:endParaRPr>
          </a:p>
        </p:txBody>
      </p:sp>
      <p:pic>
        <p:nvPicPr>
          <p:cNvPr id="1026" name="Picture 2"/>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5983323" y="1727803"/>
            <a:ext cx="3016332" cy="2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2"/>
          <p:cNvSpPr txBox="1"/>
          <p:nvPr>
            <p:custDataLst>
              <p:tags r:id="rId3"/>
            </p:custDataLst>
          </p:nvPr>
        </p:nvSpPr>
        <p:spPr>
          <a:xfrm>
            <a:off x="425669" y="1786246"/>
            <a:ext cx="5557654" cy="2677656"/>
          </a:xfrm>
          <a:prstGeom prst="rect">
            <a:avLst/>
          </a:prstGeom>
          <a:noFill/>
        </p:spPr>
        <p:txBody>
          <a:bodyPr wrap="square" rtlCol="0">
            <a:spAutoFit/>
          </a:bodyPr>
          <a:lstStyle/>
          <a:p>
            <a:pPr marL="342900" indent="-342900">
              <a:buFont typeface="Arial" panose="020B0604020202020204" pitchFamily="34" charset="0"/>
              <a:buChar char="•"/>
            </a:pPr>
            <a:r>
              <a:rPr lang="fr-CA" sz="2400" dirty="0">
                <a:sym typeface="Monotype Sorts"/>
              </a:rPr>
              <a:t>Reliée à la peur de l’échec</a:t>
            </a:r>
          </a:p>
          <a:p>
            <a:pPr marL="342900" indent="-342900">
              <a:buFont typeface="Arial" panose="020B0604020202020204" pitchFamily="34" charset="0"/>
              <a:buChar char="•"/>
            </a:pPr>
            <a:r>
              <a:rPr lang="fr-CA" sz="2400" dirty="0">
                <a:sym typeface="Monotype Sorts"/>
              </a:rPr>
              <a:t>Forte appréhension face aux évaluations  ou situations </a:t>
            </a:r>
            <a:r>
              <a:rPr lang="fr-CA" sz="2400" dirty="0" smtClean="0">
                <a:sym typeface="Monotype Sorts"/>
              </a:rPr>
              <a:t>où on </a:t>
            </a:r>
            <a:r>
              <a:rPr lang="fr-CA" sz="2400" dirty="0">
                <a:sym typeface="Monotype Sorts"/>
              </a:rPr>
              <a:t>peut être jugé</a:t>
            </a:r>
          </a:p>
          <a:p>
            <a:pPr marL="342900" indent="-342900">
              <a:buFont typeface="Arial" panose="020B0604020202020204" pitchFamily="34" charset="0"/>
              <a:buChar char="•"/>
            </a:pPr>
            <a:r>
              <a:rPr lang="fr-CA" sz="2400" dirty="0">
                <a:sym typeface="Monotype Sorts"/>
              </a:rPr>
              <a:t>Méthodes d’étude inadéquates </a:t>
            </a:r>
          </a:p>
          <a:p>
            <a:pPr marL="342900" indent="-342900">
              <a:buFont typeface="Arial" panose="020B0604020202020204" pitchFamily="34" charset="0"/>
              <a:buChar char="•"/>
            </a:pPr>
            <a:r>
              <a:rPr lang="fr-CA" sz="2400" dirty="0">
                <a:sym typeface="Monotype Sorts"/>
              </a:rPr>
              <a:t>Ensemble de croyances sur la performance et la réussite</a:t>
            </a:r>
          </a:p>
          <a:p>
            <a:pPr marL="342900" indent="-342900">
              <a:buFont typeface="Arial" panose="020B0604020202020204" pitchFamily="34" charset="0"/>
              <a:buChar char="•"/>
            </a:pPr>
            <a:r>
              <a:rPr lang="fr-CA" sz="2400" dirty="0">
                <a:sym typeface="Monotype Sorts"/>
              </a:rPr>
              <a:t>La seule idée de l’échec est intolérable</a:t>
            </a:r>
          </a:p>
        </p:txBody>
      </p:sp>
    </p:spTree>
    <p:extLst>
      <p:ext uri="{BB962C8B-B14F-4D97-AF65-F5344CB8AC3E}">
        <p14:creationId xmlns:p14="http://schemas.microsoft.com/office/powerpoint/2010/main" val="151028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p:txBody>
          <a:bodyPr>
            <a:normAutofit/>
          </a:bodyPr>
          <a:lstStyle/>
          <a:p>
            <a:r>
              <a:rPr lang="fr-CA" sz="3600" b="1" dirty="0">
                <a:solidFill>
                  <a:schemeClr val="tx1"/>
                </a:solidFill>
                <a:effectLst>
                  <a:outerShdw blurRad="38100" dist="38100" dir="2700000" algn="tl">
                    <a:srgbClr val="000000">
                      <a:alpha val="43137"/>
                    </a:srgbClr>
                  </a:outerShdw>
                </a:effectLst>
                <a:latin typeface="Calibri Light" panose="020F0302020204030204" pitchFamily="34" charset="0"/>
              </a:rPr>
              <a:t>S</a:t>
            </a:r>
            <a:r>
              <a:rPr lang="fr-CA" sz="3600" b="1" dirty="0" smtClean="0">
                <a:solidFill>
                  <a:schemeClr val="tx1"/>
                </a:solidFill>
                <a:effectLst>
                  <a:outerShdw blurRad="38100" dist="38100" dir="2700000" algn="tl">
                    <a:srgbClr val="000000">
                      <a:alpha val="43137"/>
                    </a:srgbClr>
                  </a:outerShdw>
                </a:effectLst>
                <a:latin typeface="Calibri Light" panose="020F0302020204030204" pitchFamily="34" charset="0"/>
              </a:rPr>
              <a:t>tress ou anxiété? </a:t>
            </a:r>
            <a:endParaRPr lang="fr-CA" sz="3600" b="1" dirty="0">
              <a:solidFill>
                <a:schemeClr val="tx1"/>
              </a:solidFill>
              <a:effectLst>
                <a:outerShdw blurRad="38100" dist="38100" dir="2700000" algn="tl">
                  <a:srgbClr val="000000">
                    <a:alpha val="43137"/>
                  </a:srgbClr>
                </a:outerShdw>
              </a:effectLst>
              <a:latin typeface="Calibri Light" panose="020F0302020204030204" pitchFamily="34" charset="0"/>
            </a:endParaRPr>
          </a:p>
        </p:txBody>
      </p:sp>
      <p:sp>
        <p:nvSpPr>
          <p:cNvPr id="9" name="Rectangle 1027"/>
          <p:cNvSpPr>
            <a:spLocks noGrp="1" noChangeArrowheads="1"/>
          </p:cNvSpPr>
          <p:nvPr>
            <p:ph idx="1"/>
            <p:custDataLst>
              <p:tags r:id="rId2"/>
            </p:custDataLst>
          </p:nvPr>
        </p:nvSpPr>
        <p:spPr>
          <a:xfrm>
            <a:off x="251520" y="2770606"/>
            <a:ext cx="8507288" cy="3096344"/>
          </a:xfrm>
        </p:spPr>
        <p:txBody>
          <a:bodyPr/>
          <a:lstStyle/>
          <a:p>
            <a:pPr eaLnBrk="1" hangingPunct="1">
              <a:lnSpc>
                <a:spcPct val="90000"/>
              </a:lnSpc>
              <a:defRPr/>
            </a:pPr>
            <a:endParaRPr lang="fr-CA" altLang="fr-FR" sz="1800" dirty="0"/>
          </a:p>
          <a:p>
            <a:pPr>
              <a:lnSpc>
                <a:spcPct val="90000"/>
              </a:lnSpc>
              <a:buNone/>
              <a:defRPr/>
            </a:pPr>
            <a:r>
              <a:rPr lang="fr-CA" altLang="fr-FR" sz="2200" dirty="0">
                <a:solidFill>
                  <a:srgbClr val="5F5F5F"/>
                </a:solidFill>
                <a:effectLst/>
                <a:latin typeface="Arial Rounded MT Bold" pitchFamily="34" charset="0"/>
              </a:rPr>
              <a:t>		    </a:t>
            </a:r>
          </a:p>
          <a:p>
            <a:pPr eaLnBrk="1" hangingPunct="1">
              <a:lnSpc>
                <a:spcPct val="90000"/>
              </a:lnSpc>
              <a:buFontTx/>
              <a:buNone/>
              <a:defRPr/>
            </a:pPr>
            <a:r>
              <a:rPr lang="fr-CA" altLang="fr-FR" sz="1900" b="1" dirty="0">
                <a:solidFill>
                  <a:schemeClr val="hlink"/>
                </a:solidFill>
                <a:latin typeface="Arial Rounded MT Bold" pitchFamily="34" charset="0"/>
              </a:rPr>
              <a:t>		</a:t>
            </a:r>
            <a:endParaRPr lang="fr-CA" altLang="fr-FR" sz="1600" b="1" dirty="0">
              <a:solidFill>
                <a:schemeClr val="hlink"/>
              </a:solidFill>
              <a:latin typeface="Arial Rounded MT Bold" pitchFamily="34" charset="0"/>
            </a:endParaRPr>
          </a:p>
          <a:p>
            <a:pPr>
              <a:lnSpc>
                <a:spcPct val="90000"/>
              </a:lnSpc>
              <a:buNone/>
              <a:defRPr/>
            </a:pPr>
            <a:r>
              <a:rPr lang="fr-CA" altLang="fr-FR" sz="1800" b="1" dirty="0">
                <a:latin typeface="Arial Rounded MT Bold" pitchFamily="34" charset="0"/>
              </a:rPr>
              <a:t>              </a:t>
            </a:r>
          </a:p>
          <a:p>
            <a:pPr>
              <a:lnSpc>
                <a:spcPct val="90000"/>
              </a:lnSpc>
              <a:buNone/>
              <a:defRPr/>
            </a:pPr>
            <a:r>
              <a:rPr lang="fr-CA" altLang="fr-FR" sz="1800" b="1" dirty="0">
                <a:solidFill>
                  <a:srgbClr val="5F5F5F"/>
                </a:solidFill>
                <a:effectLst>
                  <a:outerShdw blurRad="38100" dist="38100" dir="2700000" algn="tl">
                    <a:srgbClr val="000000">
                      <a:alpha val="43137"/>
                    </a:srgbClr>
                  </a:outerShdw>
                </a:effectLst>
                <a:latin typeface="Arial Rounded MT Bold" pitchFamily="34" charset="0"/>
              </a:rPr>
              <a:t>	</a:t>
            </a:r>
            <a:r>
              <a:rPr lang="fr-CA" altLang="fr-FR" sz="1800" b="1" dirty="0" smtClean="0">
                <a:solidFill>
                  <a:srgbClr val="5F5F5F"/>
                </a:solidFill>
                <a:effectLst>
                  <a:outerShdw blurRad="38100" dist="38100" dir="2700000" algn="tl">
                    <a:srgbClr val="000000">
                      <a:alpha val="43137"/>
                    </a:srgbClr>
                  </a:outerShdw>
                </a:effectLst>
                <a:latin typeface="Arial Rounded MT Bold" pitchFamily="34" charset="0"/>
              </a:rPr>
              <a:t>          </a:t>
            </a:r>
            <a:r>
              <a:rPr lang="fr-CA" altLang="fr-FR" sz="2400" b="1" dirty="0" smtClean="0">
                <a:solidFill>
                  <a:srgbClr val="5F5F5F"/>
                </a:solidFill>
                <a:effectLst>
                  <a:outerShdw blurRad="38100" dist="38100" dir="2700000" algn="tl">
                    <a:srgbClr val="000000">
                      <a:alpha val="43137"/>
                    </a:srgbClr>
                  </a:outerShdw>
                </a:effectLst>
                <a:latin typeface="Calibri Light" panose="020F0302020204030204" pitchFamily="34" charset="0"/>
              </a:rPr>
              <a:t>calme        </a:t>
            </a:r>
            <a:r>
              <a:rPr lang="fr-CA" altLang="fr-FR" sz="2400" b="1" dirty="0">
                <a:solidFill>
                  <a:srgbClr val="5F5F5F"/>
                </a:solidFill>
                <a:effectLst>
                  <a:outerShdw blurRad="38100" dist="38100" dir="2700000" algn="tl">
                    <a:srgbClr val="000000">
                      <a:alpha val="43137"/>
                    </a:srgbClr>
                  </a:outerShdw>
                </a:effectLst>
                <a:latin typeface="Calibri Light" panose="020F0302020204030204" pitchFamily="34" charset="0"/>
              </a:rPr>
              <a:t>stress       </a:t>
            </a:r>
            <a:r>
              <a:rPr lang="fr-CA" altLang="fr-FR" sz="2400" b="1" dirty="0" smtClean="0">
                <a:solidFill>
                  <a:srgbClr val="5F5F5F"/>
                </a:solidFill>
                <a:effectLst>
                  <a:outerShdw blurRad="38100" dist="38100" dir="2700000" algn="tl">
                    <a:srgbClr val="000000">
                      <a:alpha val="43137"/>
                    </a:srgbClr>
                  </a:outerShdw>
                </a:effectLst>
                <a:latin typeface="Calibri Light" panose="020F0302020204030204" pitchFamily="34" charset="0"/>
              </a:rPr>
              <a:t> anxiété          angoisse         panique</a:t>
            </a:r>
            <a:endParaRPr lang="fr-CA" altLang="fr-FR" sz="4400" dirty="0">
              <a:solidFill>
                <a:schemeClr val="hlink"/>
              </a:solidFill>
            </a:endParaRPr>
          </a:p>
        </p:txBody>
      </p:sp>
      <p:cxnSp>
        <p:nvCxnSpPr>
          <p:cNvPr id="12" name="Connecteur droit 11"/>
          <p:cNvCxnSpPr/>
          <p:nvPr>
            <p:custDataLst>
              <p:tags r:id="rId3"/>
            </p:custDataLst>
          </p:nvPr>
        </p:nvCxnSpPr>
        <p:spPr>
          <a:xfrm flipV="1">
            <a:off x="1531785" y="4627984"/>
            <a:ext cx="6651699" cy="855227"/>
          </a:xfrm>
          <a:prstGeom prst="line">
            <a:avLst/>
          </a:prstGeom>
          <a:ln w="25400">
            <a:prstDash val="sysDash"/>
            <a:beve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custDataLst>
              <p:tags r:id="rId4"/>
            </p:custDataLst>
          </p:nvPr>
        </p:nvCxnSpPr>
        <p:spPr>
          <a:xfrm>
            <a:off x="1531785" y="5483211"/>
            <a:ext cx="6710945" cy="729662"/>
          </a:xfrm>
          <a:prstGeom prst="line">
            <a:avLst/>
          </a:prstGeom>
          <a:ln w="25400">
            <a:prstDash val="sysDash"/>
            <a:bevel/>
          </a:ln>
        </p:spPr>
        <p:style>
          <a:lnRef idx="1">
            <a:schemeClr val="accent1"/>
          </a:lnRef>
          <a:fillRef idx="0">
            <a:schemeClr val="accent1"/>
          </a:fillRef>
          <a:effectRef idx="0">
            <a:schemeClr val="accent1"/>
          </a:effectRef>
          <a:fontRef idx="minor">
            <a:schemeClr val="tx1"/>
          </a:fontRef>
        </p:style>
      </p:cxnSp>
      <p:sp>
        <p:nvSpPr>
          <p:cNvPr id="15" name="ZoneTexte 14"/>
          <p:cNvSpPr txBox="1"/>
          <p:nvPr>
            <p:custDataLst>
              <p:tags r:id="rId5"/>
            </p:custDataLst>
          </p:nvPr>
        </p:nvSpPr>
        <p:spPr>
          <a:xfrm>
            <a:off x="4103948" y="5221601"/>
            <a:ext cx="4824536" cy="523220"/>
          </a:xfrm>
          <a:prstGeom prst="rect">
            <a:avLst/>
          </a:prstGeom>
          <a:noFill/>
        </p:spPr>
        <p:txBody>
          <a:bodyPr wrap="square" rtlCol="0">
            <a:spAutoFit/>
          </a:bodyPr>
          <a:lstStyle/>
          <a:p>
            <a:pPr algn="ctr"/>
            <a:r>
              <a:rPr lang="fr-CA" sz="2800" b="1">
                <a:solidFill>
                  <a:srgbClr val="FF0000"/>
                </a:solidFill>
                <a:effectLst>
                  <a:outerShdw blurRad="38100" dist="38100" dir="2700000" algn="tl">
                    <a:srgbClr val="000000">
                      <a:alpha val="43137"/>
                    </a:srgbClr>
                  </a:outerShdw>
                </a:effectLst>
                <a:latin typeface="Calibri Light" panose="020F0302020204030204" pitchFamily="34" charset="0"/>
              </a:rPr>
              <a:t>SYMPTÔMES HANDICAPANTS</a:t>
            </a:r>
          </a:p>
        </p:txBody>
      </p:sp>
      <p:pic>
        <p:nvPicPr>
          <p:cNvPr id="1026" name="Picture 2" descr="Résultats de recherche d'images pour « stress smileys »"/>
          <p:cNvPicPr>
            <a:picLocks noChangeAspect="1" noChangeArrowheads="1"/>
          </p:cNvPicPr>
          <p:nvPr>
            <p:custDataLst>
              <p:tags r:id="rId6"/>
            </p:custDataLst>
          </p:nvPr>
        </p:nvPicPr>
        <p:blipFill>
          <a:blip r:embed="rId17" cstate="email">
            <a:extLst>
              <a:ext uri="{28A0092B-C50C-407E-A947-70E740481C1C}">
                <a14:useLocalDpi xmlns:a14="http://schemas.microsoft.com/office/drawing/2010/main" val="0"/>
              </a:ext>
            </a:extLst>
          </a:blip>
          <a:srcRect/>
          <a:stretch>
            <a:fillRect/>
          </a:stretch>
        </p:blipFill>
        <p:spPr bwMode="auto">
          <a:xfrm>
            <a:off x="2526447" y="3095151"/>
            <a:ext cx="720080" cy="754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ée"/>
          <p:cNvPicPr>
            <a:picLocks noChangeAspect="1" noChangeArrowheads="1"/>
          </p:cNvPicPr>
          <p:nvPr>
            <p:custDataLst>
              <p:tags r:id="rId7"/>
            </p:custDataLst>
          </p:nvPr>
        </p:nvPicPr>
        <p:blipFill>
          <a:blip r:embed="rId18" cstate="email">
            <a:extLst>
              <a:ext uri="{28A0092B-C50C-407E-A947-70E740481C1C}">
                <a14:useLocalDpi xmlns:a14="http://schemas.microsoft.com/office/drawing/2010/main" val="0"/>
              </a:ext>
            </a:extLst>
          </a:blip>
          <a:srcRect/>
          <a:stretch>
            <a:fillRect/>
          </a:stretch>
        </p:blipFill>
        <p:spPr bwMode="auto">
          <a:xfrm>
            <a:off x="1184028" y="3329580"/>
            <a:ext cx="873839" cy="6109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s de recherche d'images pour « panique smileys »"/>
          <p:cNvPicPr>
            <a:picLocks noChangeAspect="1" noChangeArrowheads="1"/>
          </p:cNvPicPr>
          <p:nvPr>
            <p:custDataLst>
              <p:tags r:id="rId8"/>
            </p:custDataLst>
          </p:nvPr>
        </p:nvPicPr>
        <p:blipFill>
          <a:blip r:embed="rId19" cstate="email">
            <a:extLst>
              <a:ext uri="{28A0092B-C50C-407E-A947-70E740481C1C}">
                <a14:useLocalDpi xmlns:a14="http://schemas.microsoft.com/office/drawing/2010/main" val="0"/>
              </a:ext>
            </a:extLst>
          </a:blip>
          <a:srcRect/>
          <a:stretch>
            <a:fillRect/>
          </a:stretch>
        </p:blipFill>
        <p:spPr bwMode="auto">
          <a:xfrm>
            <a:off x="7265838" y="3206911"/>
            <a:ext cx="720080"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s de recherche d'images pour « crise smileys »"/>
          <p:cNvPicPr>
            <a:picLocks noChangeAspect="1" noChangeArrowheads="1"/>
          </p:cNvPicPr>
          <p:nvPr>
            <p:custDataLst>
              <p:tags r:id="rId9"/>
            </p:custDataLst>
          </p:nvPr>
        </p:nvPicPr>
        <p:blipFill>
          <a:blip r:embed="rId20" cstate="email">
            <a:extLst>
              <a:ext uri="{28A0092B-C50C-407E-A947-70E740481C1C}">
                <a14:useLocalDpi xmlns:a14="http://schemas.microsoft.com/office/drawing/2010/main" val="0"/>
              </a:ext>
            </a:extLst>
          </a:blip>
          <a:srcRect/>
          <a:stretch>
            <a:fillRect/>
          </a:stretch>
        </p:blipFill>
        <p:spPr bwMode="auto">
          <a:xfrm>
            <a:off x="5574186" y="3179301"/>
            <a:ext cx="670813" cy="6708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ésultats de recherche d'images pour « smileys angoisse »"/>
          <p:cNvPicPr>
            <a:picLocks noChangeAspect="1" noChangeArrowheads="1"/>
          </p:cNvPicPr>
          <p:nvPr>
            <p:custDataLst>
              <p:tags r:id="rId10"/>
            </p:custDataLst>
          </p:nvPr>
        </p:nvPicPr>
        <p:blipFill>
          <a:blip r:embed="rId21" cstate="email">
            <a:extLst>
              <a:ext uri="{28A0092B-C50C-407E-A947-70E740481C1C}">
                <a14:useLocalDpi xmlns:a14="http://schemas.microsoft.com/office/drawing/2010/main" val="0"/>
              </a:ext>
            </a:extLst>
          </a:blip>
          <a:srcRect/>
          <a:stretch>
            <a:fillRect/>
          </a:stretch>
        </p:blipFill>
        <p:spPr bwMode="auto">
          <a:xfrm>
            <a:off x="3965740" y="3148753"/>
            <a:ext cx="791774" cy="791774"/>
          </a:xfrm>
          <a:prstGeom prst="rect">
            <a:avLst/>
          </a:prstGeom>
          <a:noFill/>
          <a:extLst>
            <a:ext uri="{909E8E84-426E-40DD-AFC4-6F175D3DCCD1}">
              <a14:hiddenFill xmlns:a14="http://schemas.microsoft.com/office/drawing/2010/main">
                <a:solidFill>
                  <a:srgbClr val="FFFFFF"/>
                </a:solidFill>
              </a14:hiddenFill>
            </a:ext>
          </a:extLst>
        </p:spPr>
      </p:pic>
      <p:sp>
        <p:nvSpPr>
          <p:cNvPr id="13" name="Double flèche horizontale 12"/>
          <p:cNvSpPr/>
          <p:nvPr>
            <p:custDataLst>
              <p:tags r:id="rId11"/>
            </p:custDataLst>
          </p:nvPr>
        </p:nvSpPr>
        <p:spPr>
          <a:xfrm>
            <a:off x="2587322" y="2447545"/>
            <a:ext cx="6316242" cy="575573"/>
          </a:xfrm>
          <a:prstGeom prst="leftRightArrow">
            <a:avLst/>
          </a:prstGeom>
          <a:gradFill flip="none" rotWithShape="1">
            <a:gsLst>
              <a:gs pos="0">
                <a:srgbClr val="FFF200"/>
              </a:gs>
              <a:gs pos="45000">
                <a:srgbClr val="FF7A00"/>
              </a:gs>
              <a:gs pos="70000">
                <a:srgbClr val="FF0300"/>
              </a:gs>
              <a:gs pos="100000">
                <a:srgbClr val="4D0808"/>
              </a:gs>
            </a:gsLst>
            <a:lin ang="0" scaled="1"/>
            <a:tileRect/>
          </a:gradFill>
        </p:spPr>
        <p:txBody>
          <a:bodyPr wrap="square" rtlCol="0" anchor="ctr">
            <a:spAutoFit/>
          </a:bodyPr>
          <a:lstStyle/>
          <a:p>
            <a:pPr algn="ctr"/>
            <a:endParaRPr lang="fr-CA" sz="2000">
              <a:solidFill>
                <a:srgbClr val="3333FF"/>
              </a:solidFill>
              <a:latin typeface="Boulder" pitchFamily="2" charset="0"/>
            </a:endParaRPr>
          </a:p>
        </p:txBody>
      </p:sp>
      <p:sp>
        <p:nvSpPr>
          <p:cNvPr id="16" name="ZoneTexte 15"/>
          <p:cNvSpPr txBox="1"/>
          <p:nvPr>
            <p:custDataLst>
              <p:tags r:id="rId12"/>
            </p:custDataLst>
          </p:nvPr>
        </p:nvSpPr>
        <p:spPr>
          <a:xfrm>
            <a:off x="1981200" y="909539"/>
            <a:ext cx="2247027" cy="1477328"/>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CA" b="1" dirty="0">
                <a:solidFill>
                  <a:schemeClr val="tx1"/>
                </a:solidFill>
                <a:effectLst>
                  <a:outerShdw blurRad="38100" dist="38100" dir="2700000" algn="tl">
                    <a:srgbClr val="000000">
                      <a:alpha val="43137"/>
                    </a:srgbClr>
                  </a:outerShdw>
                </a:effectLst>
              </a:rPr>
              <a:t>ANXIÉTÉ </a:t>
            </a:r>
            <a:r>
              <a:rPr lang="fr-CA" dirty="0">
                <a:solidFill>
                  <a:schemeClr val="tx1"/>
                </a:solidFill>
              </a:rPr>
              <a:t>: </a:t>
            </a:r>
            <a:endParaRPr lang="fr-CA" dirty="0" smtClean="0">
              <a:solidFill>
                <a:schemeClr val="tx1"/>
              </a:solidFill>
            </a:endParaRPr>
          </a:p>
          <a:p>
            <a:r>
              <a:rPr lang="fr-CA" dirty="0" smtClean="0">
                <a:solidFill>
                  <a:schemeClr val="tx1"/>
                </a:solidFill>
              </a:rPr>
              <a:t>peur</a:t>
            </a:r>
            <a:r>
              <a:rPr lang="fr-CA" dirty="0">
                <a:solidFill>
                  <a:schemeClr val="tx1"/>
                </a:solidFill>
              </a:rPr>
              <a:t>, </a:t>
            </a:r>
            <a:r>
              <a:rPr lang="fr-CA" dirty="0" smtClean="0">
                <a:solidFill>
                  <a:schemeClr val="tx1"/>
                </a:solidFill>
              </a:rPr>
              <a:t>ne connaît </a:t>
            </a:r>
            <a:r>
              <a:rPr lang="fr-CA" dirty="0">
                <a:solidFill>
                  <a:schemeClr val="tx1"/>
                </a:solidFill>
              </a:rPr>
              <a:t>pas la </a:t>
            </a:r>
            <a:r>
              <a:rPr lang="fr-CA" dirty="0" smtClean="0">
                <a:solidFill>
                  <a:schemeClr val="tx1"/>
                </a:solidFill>
              </a:rPr>
              <a:t>cause;</a:t>
            </a:r>
            <a:endParaRPr lang="fr-CA" dirty="0">
              <a:solidFill>
                <a:schemeClr val="tx1"/>
              </a:solidFill>
            </a:endParaRPr>
          </a:p>
          <a:p>
            <a:r>
              <a:rPr lang="fr-CA" dirty="0">
                <a:solidFill>
                  <a:schemeClr val="tx1"/>
                </a:solidFill>
              </a:rPr>
              <a:t>v</a:t>
            </a:r>
            <a:r>
              <a:rPr lang="fr-CA" dirty="0" smtClean="0">
                <a:solidFill>
                  <a:schemeClr val="tx1"/>
                </a:solidFill>
              </a:rPr>
              <a:t>ague</a:t>
            </a:r>
            <a:r>
              <a:rPr lang="fr-CA" dirty="0">
                <a:solidFill>
                  <a:schemeClr val="tx1"/>
                </a:solidFill>
              </a:rPr>
              <a:t>, léger et </a:t>
            </a:r>
            <a:r>
              <a:rPr lang="fr-CA" dirty="0" smtClean="0">
                <a:solidFill>
                  <a:schemeClr val="tx1"/>
                </a:solidFill>
              </a:rPr>
              <a:t>passager.</a:t>
            </a:r>
            <a:endParaRPr lang="fr-CA" dirty="0">
              <a:solidFill>
                <a:schemeClr val="tx1"/>
              </a:solidFill>
            </a:endParaRPr>
          </a:p>
        </p:txBody>
      </p:sp>
      <p:sp>
        <p:nvSpPr>
          <p:cNvPr id="17" name="ZoneTexte 16"/>
          <p:cNvSpPr txBox="1"/>
          <p:nvPr>
            <p:custDataLst>
              <p:tags r:id="rId13"/>
            </p:custDataLst>
          </p:nvPr>
        </p:nvSpPr>
        <p:spPr>
          <a:xfrm>
            <a:off x="4380876" y="903040"/>
            <a:ext cx="2209799" cy="1477328"/>
          </a:xfrm>
          <a:prstGeom prst="rect">
            <a:avLst/>
          </a:prstGeom>
          <a:solidFill>
            <a:srgbClr val="F95919"/>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CA" dirty="0">
                <a:solidFill>
                  <a:schemeClr val="tx1"/>
                </a:solidFill>
                <a:effectLst>
                  <a:outerShdw blurRad="38100" dist="38100" dir="2700000" algn="tl">
                    <a:srgbClr val="000000">
                      <a:alpha val="43137"/>
                    </a:srgbClr>
                  </a:outerShdw>
                </a:effectLst>
              </a:rPr>
              <a:t>ANGOISSE :</a:t>
            </a:r>
          </a:p>
          <a:p>
            <a:r>
              <a:rPr lang="fr-CA" dirty="0">
                <a:solidFill>
                  <a:schemeClr val="tx1"/>
                </a:solidFill>
              </a:rPr>
              <a:t>+ </a:t>
            </a:r>
            <a:r>
              <a:rPr lang="fr-CA" dirty="0" smtClean="0">
                <a:solidFill>
                  <a:schemeClr val="tx1"/>
                </a:solidFill>
              </a:rPr>
              <a:t>intense;</a:t>
            </a:r>
            <a:endParaRPr lang="fr-CA" dirty="0">
              <a:solidFill>
                <a:schemeClr val="tx1"/>
              </a:solidFill>
            </a:endParaRPr>
          </a:p>
          <a:p>
            <a:r>
              <a:rPr lang="fr-CA" dirty="0" smtClean="0">
                <a:solidFill>
                  <a:schemeClr val="tx1"/>
                </a:solidFill>
              </a:rPr>
              <a:t>+ diffus;</a:t>
            </a:r>
            <a:endParaRPr lang="fr-CA" dirty="0">
              <a:solidFill>
                <a:schemeClr val="tx1"/>
              </a:solidFill>
            </a:endParaRPr>
          </a:p>
          <a:p>
            <a:r>
              <a:rPr lang="fr-CA" dirty="0">
                <a:solidFill>
                  <a:schemeClr val="tx1"/>
                </a:solidFill>
              </a:rPr>
              <a:t>r</a:t>
            </a:r>
            <a:r>
              <a:rPr lang="fr-CA" dirty="0" smtClean="0">
                <a:solidFill>
                  <a:schemeClr val="tx1"/>
                </a:solidFill>
              </a:rPr>
              <a:t>essentie </a:t>
            </a:r>
            <a:endParaRPr lang="fr-CA" dirty="0">
              <a:solidFill>
                <a:schemeClr val="tx1"/>
              </a:solidFill>
            </a:endParaRPr>
          </a:p>
          <a:p>
            <a:r>
              <a:rPr lang="fr-CA" dirty="0">
                <a:solidFill>
                  <a:schemeClr val="tx1"/>
                </a:solidFill>
              </a:rPr>
              <a:t>p</a:t>
            </a:r>
            <a:r>
              <a:rPr lang="fr-CA" dirty="0" smtClean="0">
                <a:solidFill>
                  <a:schemeClr val="tx1"/>
                </a:solidFill>
              </a:rPr>
              <a:t>hysiquement.</a:t>
            </a:r>
            <a:endParaRPr lang="fr-CA" dirty="0">
              <a:solidFill>
                <a:schemeClr val="tx1"/>
              </a:solidFill>
            </a:endParaRPr>
          </a:p>
        </p:txBody>
      </p:sp>
      <p:sp>
        <p:nvSpPr>
          <p:cNvPr id="18" name="ZoneTexte 17"/>
          <p:cNvSpPr txBox="1"/>
          <p:nvPr>
            <p:custDataLst>
              <p:tags r:id="rId14"/>
            </p:custDataLst>
          </p:nvPr>
        </p:nvSpPr>
        <p:spPr>
          <a:xfrm>
            <a:off x="6743324" y="903040"/>
            <a:ext cx="2185160" cy="147732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CA" dirty="0">
                <a:solidFill>
                  <a:schemeClr val="bg1"/>
                </a:solidFill>
                <a:effectLst>
                  <a:outerShdw blurRad="38100" dist="38100" dir="2700000" algn="tl">
                    <a:srgbClr val="000000">
                      <a:alpha val="43137"/>
                    </a:srgbClr>
                  </a:outerShdw>
                </a:effectLst>
              </a:rPr>
              <a:t>PANIQUE</a:t>
            </a:r>
            <a:r>
              <a:rPr lang="fr-CA" dirty="0">
                <a:solidFill>
                  <a:schemeClr val="bg1"/>
                </a:solidFill>
              </a:rPr>
              <a:t> : </a:t>
            </a:r>
          </a:p>
          <a:p>
            <a:r>
              <a:rPr lang="fr-CA" dirty="0">
                <a:solidFill>
                  <a:schemeClr val="bg1"/>
                </a:solidFill>
              </a:rPr>
              <a:t>i</a:t>
            </a:r>
            <a:r>
              <a:rPr lang="fr-CA" dirty="0" smtClean="0">
                <a:solidFill>
                  <a:schemeClr val="bg1"/>
                </a:solidFill>
              </a:rPr>
              <a:t>ntense ++;</a:t>
            </a:r>
            <a:endParaRPr lang="fr-CA" dirty="0">
              <a:solidFill>
                <a:schemeClr val="bg1"/>
              </a:solidFill>
            </a:endParaRPr>
          </a:p>
          <a:p>
            <a:r>
              <a:rPr lang="fr-CA" dirty="0">
                <a:solidFill>
                  <a:schemeClr val="bg1"/>
                </a:solidFill>
              </a:rPr>
              <a:t>i</a:t>
            </a:r>
            <a:r>
              <a:rPr lang="fr-CA" dirty="0" smtClean="0">
                <a:solidFill>
                  <a:schemeClr val="bg1"/>
                </a:solidFill>
              </a:rPr>
              <a:t>rrationnelle;</a:t>
            </a:r>
          </a:p>
          <a:p>
            <a:r>
              <a:rPr lang="fr-CA" dirty="0">
                <a:solidFill>
                  <a:schemeClr val="bg1"/>
                </a:solidFill>
              </a:rPr>
              <a:t>c</a:t>
            </a:r>
            <a:r>
              <a:rPr lang="fr-CA" dirty="0" smtClean="0">
                <a:solidFill>
                  <a:schemeClr val="bg1"/>
                </a:solidFill>
              </a:rPr>
              <a:t>onstante, souffrante et handicapante.</a:t>
            </a:r>
            <a:endParaRPr lang="fr-CA" dirty="0">
              <a:solidFill>
                <a:schemeClr val="bg1"/>
              </a:solidFill>
            </a:endParaRPr>
          </a:p>
        </p:txBody>
      </p:sp>
    </p:spTree>
    <p:extLst>
      <p:ext uri="{BB962C8B-B14F-4D97-AF65-F5344CB8AC3E}">
        <p14:creationId xmlns:p14="http://schemas.microsoft.com/office/powerpoint/2010/main" val="1936148830"/>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9380" y="260275"/>
            <a:ext cx="8479667" cy="1143000"/>
          </a:xfrm>
        </p:spPr>
        <p:txBody>
          <a:bodyPr>
            <a:normAutofit/>
          </a:bodyPr>
          <a:lstStyle/>
          <a:p>
            <a:r>
              <a:rPr lang="fr-CA" sz="3200" b="1" dirty="0" smtClean="0">
                <a:effectLst>
                  <a:outerShdw blurRad="38100" dist="38100" dir="2700000" algn="tl">
                    <a:srgbClr val="000000">
                      <a:alpha val="43137"/>
                    </a:srgbClr>
                  </a:outerShdw>
                </a:effectLst>
                <a:latin typeface="Calibri Light" panose="020F0302020204030204" pitchFamily="34" charset="0"/>
              </a:rPr>
              <a:t>Aider l’élève souffrant d’anxiété de performance</a:t>
            </a:r>
            <a:endParaRPr lang="fr-CA" sz="3200" b="1" dirty="0">
              <a:effectLst>
                <a:outerShdw blurRad="38100" dist="38100" dir="2700000" algn="tl">
                  <a:srgbClr val="000000">
                    <a:alpha val="43137"/>
                  </a:srgbClr>
                </a:outerShdw>
              </a:effectLst>
              <a:latin typeface="Calibri Light" panose="020F0302020204030204" pitchFamily="34" charset="0"/>
            </a:endParaRPr>
          </a:p>
        </p:txBody>
      </p:sp>
      <p:sp>
        <p:nvSpPr>
          <p:cNvPr id="3" name="ZoneTexte 2"/>
          <p:cNvSpPr txBox="1"/>
          <p:nvPr>
            <p:custDataLst>
              <p:tags r:id="rId2"/>
            </p:custDataLst>
          </p:nvPr>
        </p:nvSpPr>
        <p:spPr>
          <a:xfrm>
            <a:off x="546265" y="1757548"/>
            <a:ext cx="7730836" cy="369332"/>
          </a:xfrm>
          <a:prstGeom prst="rect">
            <a:avLst/>
          </a:prstGeom>
          <a:noFill/>
        </p:spPr>
        <p:txBody>
          <a:bodyPr wrap="square" rtlCol="0">
            <a:spAutoFit/>
          </a:bodyPr>
          <a:lstStyle/>
          <a:p>
            <a:endParaRPr lang="fr-CA" dirty="0"/>
          </a:p>
        </p:txBody>
      </p:sp>
      <p:sp>
        <p:nvSpPr>
          <p:cNvPr id="5" name="Rectangle 4"/>
          <p:cNvSpPr/>
          <p:nvPr>
            <p:custDataLst>
              <p:tags r:id="rId3"/>
            </p:custDataLst>
          </p:nvPr>
        </p:nvSpPr>
        <p:spPr>
          <a:xfrm>
            <a:off x="427511" y="1261707"/>
            <a:ext cx="8511535" cy="3924151"/>
          </a:xfrm>
          <a:prstGeom prst="rect">
            <a:avLst/>
          </a:prstGeom>
        </p:spPr>
        <p:txBody>
          <a:bodyPr wrap="square">
            <a:spAutoFit/>
          </a:bodyPr>
          <a:lstStyle/>
          <a:p>
            <a:r>
              <a:rPr lang="fr-CA" sz="2400" b="1" dirty="0"/>
              <a:t>Cultiver les pensées </a:t>
            </a:r>
            <a:r>
              <a:rPr lang="fr-CA" sz="2400" b="1" dirty="0" smtClean="0"/>
              <a:t>aidantes :</a:t>
            </a:r>
            <a:endParaRPr lang="fr-CA" sz="2400" b="1" dirty="0"/>
          </a:p>
          <a:p>
            <a:endParaRPr lang="fr-CA" sz="900" b="1" dirty="0"/>
          </a:p>
          <a:p>
            <a:r>
              <a:rPr lang="fr-CA" sz="2400" b="1" dirty="0"/>
              <a:t>1. </a:t>
            </a:r>
            <a:r>
              <a:rPr lang="fr-CA" sz="2400" b="1" dirty="0" smtClean="0"/>
              <a:t>Se </a:t>
            </a:r>
            <a:r>
              <a:rPr lang="fr-CA" sz="2400" b="1" dirty="0"/>
              <a:t>donner le droit à l’erreur :</a:t>
            </a:r>
          </a:p>
          <a:p>
            <a:pPr marL="342900" indent="-342900">
              <a:buFont typeface="Arial" panose="020B0604020202020204" pitchFamily="34" charset="0"/>
              <a:buChar char="•"/>
            </a:pPr>
            <a:r>
              <a:rPr lang="fr-CA" sz="2400" dirty="0" smtClean="0"/>
              <a:t>Être </a:t>
            </a:r>
            <a:r>
              <a:rPr lang="fr-CA" sz="2400" dirty="0"/>
              <a:t>moins critique envers </a:t>
            </a:r>
            <a:r>
              <a:rPr lang="fr-CA" sz="2400" dirty="0" smtClean="0"/>
              <a:t>soi</a:t>
            </a:r>
            <a:endParaRPr lang="fr-CA" sz="2400" dirty="0"/>
          </a:p>
          <a:p>
            <a:r>
              <a:rPr lang="fr-CA" sz="2400" i="1" dirty="0" smtClean="0"/>
              <a:t>     (Dois-je </a:t>
            </a:r>
            <a:r>
              <a:rPr lang="fr-CA" sz="2400" i="1" dirty="0"/>
              <a:t>être parfait ou être assez bon</a:t>
            </a:r>
            <a:r>
              <a:rPr lang="fr-CA" sz="2400" i="1" dirty="0" smtClean="0"/>
              <a:t>?)</a:t>
            </a:r>
            <a:endParaRPr lang="fr-CA" sz="2400" i="1" dirty="0"/>
          </a:p>
          <a:p>
            <a:pPr marL="342900" indent="-342900">
              <a:buFont typeface="Arial" panose="020B0604020202020204" pitchFamily="34" charset="0"/>
              <a:buChar char="•"/>
            </a:pPr>
            <a:r>
              <a:rPr lang="fr-CA" sz="2400" dirty="0" smtClean="0"/>
              <a:t>Attention </a:t>
            </a:r>
            <a:r>
              <a:rPr lang="fr-CA" sz="2400" dirty="0"/>
              <a:t>au </a:t>
            </a:r>
            <a:r>
              <a:rPr lang="fr-CA" sz="2400" dirty="0" smtClean="0"/>
              <a:t>« tout </a:t>
            </a:r>
            <a:r>
              <a:rPr lang="fr-CA" sz="2400" dirty="0"/>
              <a:t>ou </a:t>
            </a:r>
            <a:r>
              <a:rPr lang="fr-CA" sz="2400" dirty="0" smtClean="0"/>
              <a:t>rien »</a:t>
            </a:r>
            <a:endParaRPr lang="fr-CA" sz="2400" dirty="0"/>
          </a:p>
          <a:p>
            <a:r>
              <a:rPr lang="fr-CA" sz="2400" i="1" dirty="0" smtClean="0"/>
              <a:t>     (Soit je réussis </a:t>
            </a:r>
            <a:r>
              <a:rPr lang="fr-CA" sz="2400" i="1" dirty="0"/>
              <a:t>tout, soit je suis un raté!)</a:t>
            </a:r>
          </a:p>
          <a:p>
            <a:pPr marL="342900" indent="-342900">
              <a:buFont typeface="Arial" panose="020B0604020202020204" pitchFamily="34" charset="0"/>
              <a:buChar char="•"/>
            </a:pPr>
            <a:r>
              <a:rPr lang="fr-CA" sz="2400" dirty="0" smtClean="0"/>
              <a:t>L’erreur </a:t>
            </a:r>
            <a:r>
              <a:rPr lang="fr-CA" sz="2400" dirty="0"/>
              <a:t>ne diminue pas </a:t>
            </a:r>
            <a:r>
              <a:rPr lang="fr-CA" sz="2400" dirty="0" smtClean="0"/>
              <a:t>notre valeur </a:t>
            </a:r>
            <a:r>
              <a:rPr lang="fr-CA" sz="2400" dirty="0"/>
              <a:t>comme personne!</a:t>
            </a:r>
          </a:p>
          <a:p>
            <a:r>
              <a:rPr lang="fr-CA" sz="2400" b="1" dirty="0"/>
              <a:t>2. Ajuster </a:t>
            </a:r>
            <a:r>
              <a:rPr lang="fr-CA" sz="2400" b="1" dirty="0" smtClean="0"/>
              <a:t>ses </a:t>
            </a:r>
            <a:r>
              <a:rPr lang="fr-CA" sz="2400" b="1" dirty="0"/>
              <a:t>attentes…</a:t>
            </a:r>
          </a:p>
          <a:p>
            <a:r>
              <a:rPr lang="fr-CA" sz="2400" dirty="0" smtClean="0"/>
              <a:t>     …à ses </a:t>
            </a:r>
            <a:r>
              <a:rPr lang="fr-CA" sz="2400" dirty="0"/>
              <a:t>capacités, à </a:t>
            </a:r>
            <a:r>
              <a:rPr lang="fr-CA" sz="2400" dirty="0" smtClean="0"/>
              <a:t>son </a:t>
            </a:r>
            <a:r>
              <a:rPr lang="fr-CA" sz="2400" dirty="0"/>
              <a:t>style d’apprentissage, aux circonstances</a:t>
            </a:r>
          </a:p>
          <a:p>
            <a:r>
              <a:rPr lang="fr-CA" sz="2400" b="1" dirty="0"/>
              <a:t>3. Éviter de </a:t>
            </a:r>
            <a:r>
              <a:rPr lang="fr-CA" sz="2400" b="1" dirty="0" smtClean="0"/>
              <a:t>se </a:t>
            </a:r>
            <a:r>
              <a:rPr lang="fr-CA" sz="2400" b="1" dirty="0"/>
              <a:t>comparer aux autres…</a:t>
            </a:r>
          </a:p>
        </p:txBody>
      </p:sp>
    </p:spTree>
    <p:extLst>
      <p:ext uri="{BB962C8B-B14F-4D97-AF65-F5344CB8AC3E}">
        <p14:creationId xmlns:p14="http://schemas.microsoft.com/office/powerpoint/2010/main" val="3028722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1515" y="261257"/>
            <a:ext cx="4615542" cy="783772"/>
          </a:xfrm>
        </p:spPr>
        <p:txBody>
          <a:bodyPr>
            <a:noAutofit/>
          </a:bodyPr>
          <a:lstStyle/>
          <a:p>
            <a:r>
              <a:rPr lang="fr-CA" sz="3200" b="1" dirty="0">
                <a:effectLst>
                  <a:outerShdw blurRad="38100" dist="38100" dir="2700000" algn="tl">
                    <a:srgbClr val="000000">
                      <a:alpha val="43137"/>
                    </a:srgbClr>
                  </a:outerShdw>
                </a:effectLst>
                <a:latin typeface="Calibri Light" panose="020F0302020204030204" pitchFamily="34" charset="0"/>
              </a:rPr>
              <a:t>Rétroaction de l’évaluation</a:t>
            </a:r>
          </a:p>
        </p:txBody>
      </p:sp>
      <p:sp>
        <p:nvSpPr>
          <p:cNvPr id="5" name="Rectangle à coins arrondis 4"/>
          <p:cNvSpPr/>
          <p:nvPr>
            <p:custDataLst>
              <p:tags r:id="rId2"/>
            </p:custDataLst>
          </p:nvPr>
        </p:nvSpPr>
        <p:spPr>
          <a:xfrm>
            <a:off x="4865914" y="1265907"/>
            <a:ext cx="3526973" cy="105560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fr-CA" sz="2800" dirty="0" smtClean="0">
                <a:solidFill>
                  <a:schemeClr val="tx1"/>
                </a:solidFill>
                <a:latin typeface="Calibri Light" panose="020F0302020204030204" pitchFamily="34" charset="0"/>
              </a:rPr>
              <a:t>Mauvaise gestion </a:t>
            </a:r>
            <a:br>
              <a:rPr lang="fr-CA" sz="2800" dirty="0" smtClean="0">
                <a:solidFill>
                  <a:schemeClr val="tx1"/>
                </a:solidFill>
                <a:latin typeface="Calibri Light" panose="020F0302020204030204" pitchFamily="34" charset="0"/>
              </a:rPr>
            </a:br>
            <a:r>
              <a:rPr lang="fr-CA" sz="2800" dirty="0" smtClean="0">
                <a:solidFill>
                  <a:schemeClr val="tx1"/>
                </a:solidFill>
                <a:latin typeface="Calibri Light" panose="020F0302020204030204" pitchFamily="34" charset="0"/>
              </a:rPr>
              <a:t>de l’étude</a:t>
            </a:r>
            <a:endParaRPr lang="fr-CA" sz="2800" dirty="0">
              <a:solidFill>
                <a:schemeClr val="tx1"/>
              </a:solidFill>
              <a:latin typeface="Calibri Light" panose="020F0302020204030204" pitchFamily="34" charset="0"/>
            </a:endParaRPr>
          </a:p>
        </p:txBody>
      </p:sp>
      <p:sp>
        <p:nvSpPr>
          <p:cNvPr id="6" name="Rectangle à coins arrondis 5"/>
          <p:cNvSpPr/>
          <p:nvPr>
            <p:custDataLst>
              <p:tags r:id="rId3"/>
            </p:custDataLst>
          </p:nvPr>
        </p:nvSpPr>
        <p:spPr>
          <a:xfrm>
            <a:off x="4860033" y="4025994"/>
            <a:ext cx="3532854" cy="1055608"/>
          </a:xfrm>
          <a:prstGeom prst="roundRect">
            <a:avLst/>
          </a:prstGeom>
          <a:solidFill>
            <a:srgbClr val="EC14CD"/>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fr-CA" sz="2800" dirty="0" smtClean="0">
                <a:solidFill>
                  <a:schemeClr val="tx1"/>
                </a:solidFill>
                <a:latin typeface="Calibri Light" panose="020F0302020204030204" pitchFamily="34" charset="0"/>
              </a:rPr>
              <a:t>Mauvaise gestion</a:t>
            </a:r>
            <a:br>
              <a:rPr lang="fr-CA" sz="2800" dirty="0" smtClean="0">
                <a:solidFill>
                  <a:schemeClr val="tx1"/>
                </a:solidFill>
                <a:latin typeface="Calibri Light" panose="020F0302020204030204" pitchFamily="34" charset="0"/>
              </a:rPr>
            </a:br>
            <a:r>
              <a:rPr lang="fr-CA" sz="2800" dirty="0" smtClean="0">
                <a:solidFill>
                  <a:schemeClr val="tx1"/>
                </a:solidFill>
                <a:latin typeface="Calibri Light" panose="020F0302020204030204" pitchFamily="34" charset="0"/>
              </a:rPr>
              <a:t> de l’examen</a:t>
            </a:r>
            <a:endParaRPr lang="fr-CA" sz="2800" dirty="0">
              <a:solidFill>
                <a:schemeClr val="tx1"/>
              </a:solidFill>
              <a:latin typeface="Calibri Light" panose="020F0302020204030204" pitchFamily="34" charset="0"/>
            </a:endParaRPr>
          </a:p>
        </p:txBody>
      </p:sp>
      <p:sp>
        <p:nvSpPr>
          <p:cNvPr id="7" name="Rectangle à coins arrondis 6"/>
          <p:cNvSpPr/>
          <p:nvPr>
            <p:custDataLst>
              <p:tags r:id="rId4"/>
            </p:custDataLst>
          </p:nvPr>
        </p:nvSpPr>
        <p:spPr>
          <a:xfrm>
            <a:off x="1024471" y="1648966"/>
            <a:ext cx="2952328" cy="1055608"/>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fr-CA" sz="2800" dirty="0">
                <a:solidFill>
                  <a:schemeClr val="tx1"/>
                </a:solidFill>
                <a:latin typeface="Calibri Light" panose="020F0302020204030204" pitchFamily="34" charset="0"/>
              </a:rPr>
              <a:t>Difficulté de</a:t>
            </a:r>
          </a:p>
          <a:p>
            <a:pPr algn="ctr"/>
            <a:r>
              <a:rPr lang="fr-CA" sz="2800" dirty="0">
                <a:solidFill>
                  <a:schemeClr val="tx1"/>
                </a:solidFill>
                <a:latin typeface="Calibri Light" panose="020F0302020204030204" pitchFamily="34" charset="0"/>
              </a:rPr>
              <a:t>compréhension</a:t>
            </a:r>
          </a:p>
        </p:txBody>
      </p:sp>
      <p:sp>
        <p:nvSpPr>
          <p:cNvPr id="8" name="Rectangle à coins arrondis 7"/>
          <p:cNvSpPr/>
          <p:nvPr>
            <p:custDataLst>
              <p:tags r:id="rId5"/>
            </p:custDataLst>
          </p:nvPr>
        </p:nvSpPr>
        <p:spPr>
          <a:xfrm>
            <a:off x="4860032" y="2645950"/>
            <a:ext cx="3532855" cy="1055608"/>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fr-CA" sz="2800" dirty="0" smtClean="0">
                <a:solidFill>
                  <a:schemeClr val="tx1"/>
                </a:solidFill>
                <a:latin typeface="Calibri Light" panose="020F0302020204030204" pitchFamily="34" charset="0"/>
              </a:rPr>
              <a:t>Mauvaise gestion </a:t>
            </a:r>
            <a:br>
              <a:rPr lang="fr-CA" sz="2800" dirty="0" smtClean="0">
                <a:solidFill>
                  <a:schemeClr val="tx1"/>
                </a:solidFill>
                <a:latin typeface="Calibri Light" panose="020F0302020204030204" pitchFamily="34" charset="0"/>
              </a:rPr>
            </a:br>
            <a:r>
              <a:rPr lang="fr-CA" sz="2800" dirty="0" smtClean="0">
                <a:solidFill>
                  <a:schemeClr val="tx1"/>
                </a:solidFill>
                <a:latin typeface="Calibri Light" panose="020F0302020204030204" pitchFamily="34" charset="0"/>
              </a:rPr>
              <a:t>du stress</a:t>
            </a:r>
            <a:endParaRPr lang="fr-CA" sz="2800" dirty="0">
              <a:solidFill>
                <a:schemeClr val="tx1"/>
              </a:solidFill>
              <a:latin typeface="Calibri Light" panose="020F0302020204030204" pitchFamily="34" charset="0"/>
            </a:endParaRPr>
          </a:p>
        </p:txBody>
      </p:sp>
      <p:sp>
        <p:nvSpPr>
          <p:cNvPr id="9" name="Rectangle à coins arrondis 8"/>
          <p:cNvSpPr/>
          <p:nvPr>
            <p:custDataLst>
              <p:tags r:id="rId6"/>
            </p:custDataLst>
          </p:nvPr>
        </p:nvSpPr>
        <p:spPr>
          <a:xfrm>
            <a:off x="1024471" y="3412319"/>
            <a:ext cx="2952328" cy="1055608"/>
          </a:xfrm>
          <a:prstGeom prst="roundRect">
            <a:avLst/>
          </a:prstGeom>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fr-CA" sz="2800">
                <a:solidFill>
                  <a:schemeClr val="tx1"/>
                </a:solidFill>
                <a:latin typeface="Calibri Light" panose="020F0302020204030204" pitchFamily="34" charset="0"/>
              </a:rPr>
              <a:t>De nature</a:t>
            </a:r>
          </a:p>
          <a:p>
            <a:pPr algn="ctr"/>
            <a:r>
              <a:rPr lang="fr-CA" sz="2800">
                <a:solidFill>
                  <a:schemeClr val="tx1"/>
                </a:solidFill>
                <a:latin typeface="Calibri Light" panose="020F0302020204030204" pitchFamily="34" charset="0"/>
              </a:rPr>
              <a:t>circonstancielle</a:t>
            </a:r>
          </a:p>
        </p:txBody>
      </p:sp>
    </p:spTree>
    <p:extLst>
      <p:ext uri="{BB962C8B-B14F-4D97-AF65-F5344CB8AC3E}">
        <p14:creationId xmlns:p14="http://schemas.microsoft.com/office/powerpoint/2010/main" val="1510358251"/>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custDataLst>
              <p:tags r:id="rId1"/>
            </p:custDataLst>
          </p:nvPr>
        </p:nvPicPr>
        <p:blipFill>
          <a:blip r:embed="rId8" cstate="email">
            <a:extLst>
              <a:ext uri="{28A0092B-C50C-407E-A947-70E740481C1C}">
                <a14:useLocalDpi xmlns:a14="http://schemas.microsoft.com/office/drawing/2010/main" val="0"/>
              </a:ext>
            </a:extLst>
          </a:blip>
          <a:srcRect/>
          <a:stretch>
            <a:fillRect/>
          </a:stretch>
        </p:blipFill>
        <p:spPr bwMode="auto">
          <a:xfrm>
            <a:off x="6836197" y="1242273"/>
            <a:ext cx="2339752" cy="307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custDataLst>
              <p:tags r:id="rId2"/>
            </p:custDataLst>
          </p:nvPr>
        </p:nvSpPr>
        <p:spPr>
          <a:xfrm>
            <a:off x="438572" y="387305"/>
            <a:ext cx="7010400" cy="854968"/>
          </a:xfrm>
        </p:spPr>
        <p:txBody>
          <a:bodyPr>
            <a:normAutofit/>
          </a:bodyPr>
          <a:lstStyle/>
          <a:p>
            <a:r>
              <a:rPr lang="fr-CA" sz="3600" b="1">
                <a:effectLst>
                  <a:outerShdw blurRad="38100" dist="38100" dir="2700000" algn="tl">
                    <a:srgbClr val="000000">
                      <a:alpha val="43137"/>
                    </a:srgbClr>
                  </a:outerShdw>
                </a:effectLst>
                <a:latin typeface="Calibri Light" panose="020F0302020204030204" pitchFamily="34" charset="0"/>
              </a:rPr>
              <a:t>La relation maître-élève</a:t>
            </a:r>
          </a:p>
        </p:txBody>
      </p:sp>
      <p:sp>
        <p:nvSpPr>
          <p:cNvPr id="4" name="ZoneTexte 3"/>
          <p:cNvSpPr txBox="1"/>
          <p:nvPr>
            <p:custDataLst>
              <p:tags r:id="rId3"/>
            </p:custDataLst>
          </p:nvPr>
        </p:nvSpPr>
        <p:spPr>
          <a:xfrm>
            <a:off x="438572" y="1594855"/>
            <a:ext cx="7992889" cy="2369880"/>
          </a:xfrm>
          <a:prstGeom prst="rect">
            <a:avLst/>
          </a:prstGeom>
          <a:noFill/>
        </p:spPr>
        <p:txBody>
          <a:bodyPr wrap="square" rtlCol="0">
            <a:spAutoFit/>
          </a:bodyPr>
          <a:lstStyle/>
          <a:p>
            <a:pPr marL="457200" indent="-457200">
              <a:buFont typeface="Arial" panose="020B0604020202020204" pitchFamily="34" charset="0"/>
              <a:buChar char="•"/>
            </a:pPr>
            <a:r>
              <a:rPr lang="fr-CA" sz="2400" dirty="0"/>
              <a:t>Principal facteur de la persévérance scolaire</a:t>
            </a:r>
            <a:endParaRPr lang="fr-CA" sz="2800" dirty="0">
              <a:latin typeface="Calibri Light" panose="020F0302020204030204" pitchFamily="34" charset="0"/>
            </a:endParaRPr>
          </a:p>
          <a:p>
            <a:pPr marL="457200" indent="-457200">
              <a:buFont typeface="Arial" panose="020B0604020202020204" pitchFamily="34" charset="0"/>
              <a:buChar char="•"/>
            </a:pPr>
            <a:r>
              <a:rPr lang="fr-CA" sz="2400" dirty="0"/>
              <a:t>Lien de confiance</a:t>
            </a:r>
            <a:endParaRPr lang="fr-CA" sz="2800" dirty="0">
              <a:latin typeface="Calibri Light" panose="020F0302020204030204" pitchFamily="34" charset="0"/>
            </a:endParaRPr>
          </a:p>
          <a:p>
            <a:pPr marL="457200" indent="-457200">
              <a:buFont typeface="Arial" panose="020B0604020202020204" pitchFamily="34" charset="0"/>
              <a:buChar char="•"/>
            </a:pPr>
            <a:r>
              <a:rPr lang="fr-CA" sz="2400" dirty="0"/>
              <a:t>Lien socioaffectif</a:t>
            </a:r>
            <a:endParaRPr lang="fr-CA" sz="2800" dirty="0">
              <a:latin typeface="Calibri Light" panose="020F0302020204030204" pitchFamily="34" charset="0"/>
            </a:endParaRPr>
          </a:p>
          <a:p>
            <a:pPr marL="457200" indent="-457200">
              <a:buFont typeface="Arial" panose="020B0604020202020204" pitchFamily="34" charset="0"/>
              <a:buChar char="•"/>
            </a:pPr>
            <a:r>
              <a:rPr lang="fr-CA" sz="2400" dirty="0"/>
              <a:t>Renforcement du sentiment de compétence </a:t>
            </a:r>
            <a:endParaRPr lang="fr-CA" sz="2800" dirty="0">
              <a:latin typeface="Calibri Light" panose="020F0302020204030204" pitchFamily="34" charset="0"/>
            </a:endParaRPr>
          </a:p>
          <a:p>
            <a:pPr marL="457200" indent="-457200">
              <a:buFont typeface="Arial" panose="020B0604020202020204" pitchFamily="34" charset="0"/>
              <a:buChar char="•"/>
            </a:pPr>
            <a:r>
              <a:rPr lang="fr-CA" sz="2400" dirty="0"/>
              <a:t>Être entendu</a:t>
            </a:r>
            <a:endParaRPr lang="fr-CA" sz="2800" dirty="0">
              <a:latin typeface="Calibri Light" panose="020F0302020204030204" pitchFamily="34" charset="0"/>
            </a:endParaRPr>
          </a:p>
          <a:p>
            <a:pPr marL="457200" indent="-457200">
              <a:buFont typeface="Arial" panose="020B0604020202020204" pitchFamily="34" charset="0"/>
              <a:buChar char="•"/>
            </a:pPr>
            <a:r>
              <a:rPr lang="fr-CA" sz="2400" dirty="0"/>
              <a:t>Ne pas être comparé aux autres</a:t>
            </a:r>
            <a:endParaRPr lang="fr-CA" sz="2800" dirty="0">
              <a:latin typeface="Calibri Light" panose="020F0302020204030204" pitchFamily="34" charset="0"/>
            </a:endParaRPr>
          </a:p>
        </p:txBody>
      </p:sp>
      <p:sp>
        <p:nvSpPr>
          <p:cNvPr id="5" name="Rectangle 4"/>
          <p:cNvSpPr/>
          <p:nvPr>
            <p:custDataLst>
              <p:tags r:id="rId4"/>
            </p:custDataLst>
          </p:nvPr>
        </p:nvSpPr>
        <p:spPr>
          <a:xfrm>
            <a:off x="377151" y="4505127"/>
            <a:ext cx="8143283" cy="461665"/>
          </a:xfrm>
          <a:prstGeom prst="rect">
            <a:avLst/>
          </a:prstGeom>
        </p:spPr>
        <p:txBody>
          <a:bodyPr wrap="square">
            <a:spAutoFit/>
          </a:bodyPr>
          <a:lstStyle/>
          <a:p>
            <a:pPr algn="ctr"/>
            <a:r>
              <a:rPr lang="fr-CA" sz="2400" b="1" i="1" dirty="0">
                <a:effectLst>
                  <a:outerShdw blurRad="38100" dist="38100" dir="2700000" algn="tl">
                    <a:srgbClr val="000000">
                      <a:alpha val="43137"/>
                    </a:srgbClr>
                  </a:outerShdw>
                </a:effectLst>
              </a:rPr>
              <a:t>Réussir en enseignement, c'est réussir la relation </a:t>
            </a:r>
            <a:r>
              <a:rPr lang="fr-CA" sz="2400" b="1" i="1" dirty="0" smtClean="0">
                <a:effectLst>
                  <a:outerShdw blurRad="38100" dist="38100" dir="2700000" algn="tl">
                    <a:srgbClr val="000000">
                      <a:alpha val="43137"/>
                    </a:srgbClr>
                  </a:outerShdw>
                </a:effectLst>
              </a:rPr>
              <a:t>maître-élève</a:t>
            </a:r>
            <a:r>
              <a:rPr lang="fr-CA" sz="2400" b="1" i="1" dirty="0">
                <a:effectLst>
                  <a:outerShdw blurRad="38100" dist="38100" dir="2700000" algn="tl">
                    <a:srgbClr val="000000">
                      <a:alpha val="43137"/>
                    </a:srgbClr>
                  </a:outerShdw>
                </a:effectLst>
              </a:rPr>
              <a:t>.</a:t>
            </a:r>
          </a:p>
        </p:txBody>
      </p:sp>
      <p:sp>
        <p:nvSpPr>
          <p:cNvPr id="3" name="Rectangle 2"/>
          <p:cNvSpPr/>
          <p:nvPr>
            <p:custDataLst>
              <p:tags r:id="rId5"/>
            </p:custDataLst>
          </p:nvPr>
        </p:nvSpPr>
        <p:spPr>
          <a:xfrm>
            <a:off x="4748829" y="5182643"/>
            <a:ext cx="3771605" cy="461665"/>
          </a:xfrm>
          <a:prstGeom prst="rect">
            <a:avLst/>
          </a:prstGeom>
        </p:spPr>
        <p:txBody>
          <a:bodyPr wrap="square">
            <a:spAutoFit/>
          </a:bodyPr>
          <a:lstStyle/>
          <a:p>
            <a:pPr algn="r"/>
            <a:r>
              <a:rPr lang="fr-CA" sz="1200" i="1" dirty="0" smtClean="0">
                <a:latin typeface="Calibri Light" panose="020F0302020204030204" pitchFamily="34" charset="0"/>
              </a:rPr>
              <a:t>Louise </a:t>
            </a:r>
            <a:r>
              <a:rPr lang="fr-CA" sz="1200" i="1" dirty="0">
                <a:latin typeface="Calibri Light" panose="020F0302020204030204" pitchFamily="34" charset="0"/>
              </a:rPr>
              <a:t>Langevin, professeure</a:t>
            </a:r>
          </a:p>
          <a:p>
            <a:pPr algn="r"/>
            <a:r>
              <a:rPr lang="fr-CA" sz="1200" i="1" dirty="0">
                <a:latin typeface="Calibri Light" panose="020F0302020204030204" pitchFamily="34" charset="0"/>
              </a:rPr>
              <a:t>Université du Québec à Montréal</a:t>
            </a:r>
          </a:p>
        </p:txBody>
      </p:sp>
    </p:spTree>
    <p:extLst>
      <p:ext uri="{BB962C8B-B14F-4D97-AF65-F5344CB8AC3E}">
        <p14:creationId xmlns:p14="http://schemas.microsoft.com/office/powerpoint/2010/main" val="2103822764"/>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39937" y="197768"/>
            <a:ext cx="7010400" cy="1143000"/>
          </a:xfrm>
        </p:spPr>
        <p:txBody>
          <a:bodyPr/>
          <a:lstStyle/>
          <a:p>
            <a:pPr algn="r"/>
            <a:r>
              <a:rPr lang="fr-CA" b="1" dirty="0">
                <a:effectLst>
                  <a:outerShdw blurRad="38100" dist="38100" dir="2700000" algn="tl">
                    <a:srgbClr val="000000">
                      <a:alpha val="43137"/>
                    </a:srgbClr>
                  </a:outerShdw>
                </a:effectLst>
                <a:latin typeface="Calibri Light" panose="020F0302020204030204" pitchFamily="34" charset="0"/>
              </a:rPr>
              <a:t>Pour aller plus </a:t>
            </a:r>
            <a:r>
              <a:rPr lang="fr-CA" b="1" dirty="0" smtClean="0">
                <a:effectLst>
                  <a:outerShdw blurRad="38100" dist="38100" dir="2700000" algn="tl">
                    <a:srgbClr val="000000">
                      <a:alpha val="43137"/>
                    </a:srgbClr>
                  </a:outerShdw>
                </a:effectLst>
                <a:latin typeface="Calibri Light" panose="020F0302020204030204" pitchFamily="34" charset="0"/>
              </a:rPr>
              <a:t>loin…</a:t>
            </a:r>
            <a:endParaRPr lang="fr-CA" b="1" dirty="0">
              <a:effectLst>
                <a:outerShdw blurRad="38100" dist="38100" dir="2700000" algn="tl">
                  <a:srgbClr val="000000">
                    <a:alpha val="43137"/>
                  </a:srgbClr>
                </a:outerShdw>
              </a:effectLst>
              <a:latin typeface="Calibri Light" panose="020F0302020204030204" pitchFamily="34" charset="0"/>
            </a:endParaRPr>
          </a:p>
        </p:txBody>
      </p:sp>
      <p:sp>
        <p:nvSpPr>
          <p:cNvPr id="3" name="ZoneTexte 2"/>
          <p:cNvSpPr txBox="1"/>
          <p:nvPr>
            <p:custDataLst>
              <p:tags r:id="rId2"/>
            </p:custDataLst>
          </p:nvPr>
        </p:nvSpPr>
        <p:spPr>
          <a:xfrm>
            <a:off x="377956" y="1699996"/>
            <a:ext cx="8568952" cy="2739211"/>
          </a:xfrm>
          <a:prstGeom prst="rect">
            <a:avLst/>
          </a:prstGeom>
          <a:noFill/>
        </p:spPr>
        <p:txBody>
          <a:bodyPr wrap="square" rtlCol="0">
            <a:spAutoFit/>
          </a:bodyPr>
          <a:lstStyle/>
          <a:p>
            <a:r>
              <a:rPr lang="fr-CA" sz="2800" b="1" dirty="0" smtClean="0">
                <a:effectLst>
                  <a:outerShdw blurRad="38100" dist="38100" dir="2700000" algn="tl">
                    <a:srgbClr val="000000">
                      <a:alpha val="43137"/>
                    </a:srgbClr>
                  </a:outerShdw>
                </a:effectLst>
              </a:rPr>
              <a:t>Besoins </a:t>
            </a:r>
            <a:r>
              <a:rPr lang="fr-CA" sz="2800" b="1" dirty="0">
                <a:effectLst>
                  <a:outerShdw blurRad="38100" dist="38100" dir="2700000" algn="tl">
                    <a:srgbClr val="000000">
                      <a:alpha val="43137"/>
                    </a:srgbClr>
                  </a:outerShdw>
                </a:effectLst>
              </a:rPr>
              <a:t>psychopédagogiques des garçons de 16 </a:t>
            </a:r>
            <a:r>
              <a:rPr lang="fr-CA" sz="2800" b="1" dirty="0" smtClean="0">
                <a:effectLst>
                  <a:outerShdw blurRad="38100" dist="38100" dir="2700000" algn="tl">
                    <a:srgbClr val="000000">
                      <a:alpha val="43137"/>
                    </a:srgbClr>
                  </a:outerShdw>
                </a:effectLst>
              </a:rPr>
              <a:t>à </a:t>
            </a:r>
            <a:r>
              <a:rPr lang="fr-CA" sz="2800" b="1" dirty="0">
                <a:effectLst>
                  <a:outerShdw blurRad="38100" dist="38100" dir="2700000" algn="tl">
                    <a:srgbClr val="000000">
                      <a:alpha val="43137"/>
                    </a:srgbClr>
                  </a:outerShdw>
                </a:effectLst>
              </a:rPr>
              <a:t>24 ans </a:t>
            </a:r>
          </a:p>
          <a:p>
            <a:endParaRPr lang="fr-CA" sz="2400" dirty="0"/>
          </a:p>
          <a:p>
            <a:pPr marL="457200" indent="-457200">
              <a:buFont typeface="Arial" panose="020B0604020202020204" pitchFamily="34" charset="0"/>
              <a:buChar char="•"/>
            </a:pPr>
            <a:r>
              <a:rPr lang="fr-CA" sz="2400" dirty="0"/>
              <a:t>Pouvoir utiliser leurs forces et leurs habiletés</a:t>
            </a:r>
          </a:p>
          <a:p>
            <a:pPr marL="457200" indent="-457200">
              <a:buFont typeface="Arial" panose="020B0604020202020204" pitchFamily="34" charset="0"/>
              <a:buChar char="•"/>
            </a:pPr>
            <a:r>
              <a:rPr lang="fr-CA" sz="2400" dirty="0"/>
              <a:t>Avoir </a:t>
            </a:r>
            <a:r>
              <a:rPr lang="fr-CA" sz="2400" dirty="0" smtClean="0"/>
              <a:t>un(e) enseignant(e) </a:t>
            </a:r>
            <a:r>
              <a:rPr lang="fr-CA" sz="2400" dirty="0"/>
              <a:t>qui </a:t>
            </a:r>
            <a:r>
              <a:rPr lang="fr-CA" sz="2400" dirty="0" smtClean="0"/>
              <a:t>reconnaît </a:t>
            </a:r>
            <a:r>
              <a:rPr lang="fr-CA" sz="2400" dirty="0"/>
              <a:t>leurs efforts</a:t>
            </a:r>
          </a:p>
          <a:p>
            <a:pPr marL="457200" indent="-457200">
              <a:buFont typeface="Arial" panose="020B0604020202020204" pitchFamily="34" charset="0"/>
              <a:buChar char="•"/>
            </a:pPr>
            <a:r>
              <a:rPr lang="fr-CA" sz="2400" dirty="0"/>
              <a:t>Savoir que leurs études serviront à réaliser leurs projets</a:t>
            </a:r>
          </a:p>
          <a:p>
            <a:pPr marL="457200" indent="-457200">
              <a:buFont typeface="Arial" panose="020B0604020202020204" pitchFamily="34" charset="0"/>
              <a:buChar char="•"/>
            </a:pPr>
            <a:r>
              <a:rPr lang="fr-CA" sz="2400" dirty="0"/>
              <a:t>Sentir qu’ils possèdent les capacités nécessaires </a:t>
            </a:r>
            <a:endParaRPr lang="fr-CA" sz="2400" dirty="0" smtClean="0"/>
          </a:p>
          <a:p>
            <a:pPr marL="457200" indent="-457200">
              <a:buFont typeface="Arial" panose="020B0604020202020204" pitchFamily="34" charset="0"/>
              <a:buChar char="•"/>
            </a:pPr>
            <a:r>
              <a:rPr lang="fr-CA" sz="2400" dirty="0" smtClean="0"/>
              <a:t>Avoir </a:t>
            </a:r>
            <a:r>
              <a:rPr lang="fr-CA" sz="2400" dirty="0"/>
              <a:t>des </a:t>
            </a:r>
            <a:r>
              <a:rPr lang="fr-CA" sz="2400" dirty="0" smtClean="0"/>
              <a:t>enseignant(e)s </a:t>
            </a:r>
            <a:r>
              <a:rPr lang="fr-CA" sz="2400" dirty="0"/>
              <a:t>« </a:t>
            </a:r>
            <a:r>
              <a:rPr lang="fr-CA" sz="2400" dirty="0" smtClean="0"/>
              <a:t>soutenant(e)s</a:t>
            </a:r>
            <a:r>
              <a:rPr lang="fr-CA" sz="2400" dirty="0"/>
              <a:t> </a:t>
            </a:r>
            <a:r>
              <a:rPr lang="fr-CA" sz="2400" dirty="0" smtClean="0"/>
              <a:t>»</a:t>
            </a:r>
            <a:endParaRPr lang="fr-CA" sz="2600" dirty="0"/>
          </a:p>
        </p:txBody>
      </p:sp>
    </p:spTree>
    <p:extLst>
      <p:ext uri="{BB962C8B-B14F-4D97-AF65-F5344CB8AC3E}">
        <p14:creationId xmlns:p14="http://schemas.microsoft.com/office/powerpoint/2010/main" val="1442143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custDataLst>
              <p:tags r:id="rId1"/>
            </p:custDataLst>
          </p:nvPr>
        </p:nvSpPr>
        <p:spPr>
          <a:xfrm>
            <a:off x="1763688" y="260648"/>
            <a:ext cx="7010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fr-FR" sz="4400" kern="1200">
                <a:solidFill>
                  <a:schemeClr val="tx1"/>
                </a:solidFill>
                <a:latin typeface="+mj-lt"/>
                <a:ea typeface="+mj-ea"/>
                <a:cs typeface="+mj-cs"/>
              </a:defRPr>
            </a:lvl1pPr>
          </a:lstStyle>
          <a:p>
            <a:pPr algn="r"/>
            <a:r>
              <a:rPr lang="fr-CA" b="1" dirty="0">
                <a:effectLst>
                  <a:outerShdw blurRad="38100" dist="38100" dir="2700000" algn="tl">
                    <a:srgbClr val="000000">
                      <a:alpha val="43137"/>
                    </a:srgbClr>
                  </a:outerShdw>
                </a:effectLst>
                <a:latin typeface="Calibri Light" panose="020F0302020204030204" pitchFamily="34" charset="0"/>
              </a:rPr>
              <a:t>Pour aller plus </a:t>
            </a:r>
            <a:r>
              <a:rPr lang="fr-CA" b="1" dirty="0" smtClean="0">
                <a:effectLst>
                  <a:outerShdw blurRad="38100" dist="38100" dir="2700000" algn="tl">
                    <a:srgbClr val="000000">
                      <a:alpha val="43137"/>
                    </a:srgbClr>
                  </a:outerShdw>
                </a:effectLst>
                <a:latin typeface="Calibri Light" panose="020F0302020204030204" pitchFamily="34" charset="0"/>
              </a:rPr>
              <a:t>loin…</a:t>
            </a:r>
            <a:endParaRPr lang="fr-CA" b="1" dirty="0">
              <a:effectLst>
                <a:outerShdw blurRad="38100" dist="38100" dir="2700000" algn="tl">
                  <a:srgbClr val="000000">
                    <a:alpha val="43137"/>
                  </a:srgbClr>
                </a:outerShdw>
              </a:effectLst>
              <a:latin typeface="Calibri Light" panose="020F0302020204030204" pitchFamily="34" charset="0"/>
            </a:endParaRPr>
          </a:p>
        </p:txBody>
      </p:sp>
      <p:sp>
        <p:nvSpPr>
          <p:cNvPr id="6" name="ZoneTexte 5"/>
          <p:cNvSpPr txBox="1"/>
          <p:nvPr>
            <p:custDataLst>
              <p:tags r:id="rId2"/>
            </p:custDataLst>
          </p:nvPr>
        </p:nvSpPr>
        <p:spPr>
          <a:xfrm>
            <a:off x="575048" y="1689111"/>
            <a:ext cx="8199040" cy="3139321"/>
          </a:xfrm>
          <a:prstGeom prst="rect">
            <a:avLst/>
          </a:prstGeom>
          <a:noFill/>
        </p:spPr>
        <p:txBody>
          <a:bodyPr wrap="square" rtlCol="0">
            <a:spAutoFit/>
          </a:bodyPr>
          <a:lstStyle/>
          <a:p>
            <a:r>
              <a:rPr lang="fr-CA" sz="2800" b="1" dirty="0" smtClean="0">
                <a:effectLst>
                  <a:outerShdw blurRad="38100" dist="38100" dir="2700000" algn="tl">
                    <a:srgbClr val="000000">
                      <a:alpha val="43137"/>
                    </a:srgbClr>
                  </a:outerShdw>
                </a:effectLst>
              </a:rPr>
              <a:t>Besoins </a:t>
            </a:r>
            <a:r>
              <a:rPr lang="fr-CA" sz="2800" b="1" dirty="0">
                <a:effectLst>
                  <a:outerShdw blurRad="38100" dist="38100" dir="2700000" algn="tl">
                    <a:srgbClr val="000000">
                      <a:alpha val="43137"/>
                    </a:srgbClr>
                  </a:outerShdw>
                </a:effectLst>
              </a:rPr>
              <a:t>psychopédagogiques des filles de 16 </a:t>
            </a:r>
            <a:r>
              <a:rPr lang="fr-CA" sz="2800" b="1" dirty="0" smtClean="0">
                <a:effectLst>
                  <a:outerShdw blurRad="38100" dist="38100" dir="2700000" algn="tl">
                    <a:srgbClr val="000000">
                      <a:alpha val="43137"/>
                    </a:srgbClr>
                  </a:outerShdw>
                </a:effectLst>
              </a:rPr>
              <a:t>à </a:t>
            </a:r>
            <a:r>
              <a:rPr lang="fr-CA" sz="2800" b="1" dirty="0">
                <a:effectLst>
                  <a:outerShdw blurRad="38100" dist="38100" dir="2700000" algn="tl">
                    <a:srgbClr val="000000">
                      <a:alpha val="43137"/>
                    </a:srgbClr>
                  </a:outerShdw>
                </a:effectLst>
              </a:rPr>
              <a:t>24 ans </a:t>
            </a:r>
          </a:p>
          <a:p>
            <a:endParaRPr lang="fr-CA" sz="2400" dirty="0"/>
          </a:p>
          <a:p>
            <a:pPr marL="457200" indent="-457200">
              <a:buFont typeface="Arial" panose="020B0604020202020204" pitchFamily="34" charset="0"/>
              <a:buChar char="•"/>
            </a:pPr>
            <a:r>
              <a:rPr lang="fr-CA" sz="2400" dirty="0"/>
              <a:t>Soutien et encouragements </a:t>
            </a:r>
            <a:endParaRPr lang="fr-CA" sz="2400" dirty="0" smtClean="0"/>
          </a:p>
          <a:p>
            <a:pPr marL="457200" indent="-457200">
              <a:buFont typeface="Arial" panose="020B0604020202020204" pitchFamily="34" charset="0"/>
              <a:buChar char="•"/>
            </a:pPr>
            <a:r>
              <a:rPr lang="fr-CA" sz="2400" dirty="0" smtClean="0"/>
              <a:t>Aller </a:t>
            </a:r>
            <a:r>
              <a:rPr lang="fr-CA" sz="2400" dirty="0"/>
              <a:t>à leur rythme dans leurs études</a:t>
            </a:r>
          </a:p>
          <a:p>
            <a:pPr marL="457200" indent="-457200">
              <a:buFont typeface="Arial" panose="020B0604020202020204" pitchFamily="34" charset="0"/>
              <a:buChar char="•"/>
            </a:pPr>
            <a:r>
              <a:rPr lang="fr-CA" sz="2400" dirty="0"/>
              <a:t>Savoir que leurs études serviront à réaliser leurs projets</a:t>
            </a:r>
          </a:p>
          <a:p>
            <a:pPr marL="457200" indent="-457200">
              <a:buFont typeface="Arial" panose="020B0604020202020204" pitchFamily="34" charset="0"/>
              <a:buChar char="•"/>
            </a:pPr>
            <a:r>
              <a:rPr lang="fr-CA" sz="2400" dirty="0"/>
              <a:t>Sentir </a:t>
            </a:r>
            <a:r>
              <a:rPr lang="fr-CA" sz="2400" dirty="0" smtClean="0"/>
              <a:t>qu’elles </a:t>
            </a:r>
            <a:r>
              <a:rPr lang="fr-CA" sz="2400" dirty="0"/>
              <a:t>possèdent les capacités nécessaires </a:t>
            </a:r>
            <a:endParaRPr lang="fr-CA" sz="2400" dirty="0" smtClean="0"/>
          </a:p>
          <a:p>
            <a:pPr marL="457200" indent="-457200">
              <a:buFont typeface="Arial" panose="020B0604020202020204" pitchFamily="34" charset="0"/>
              <a:buChar char="•"/>
            </a:pPr>
            <a:r>
              <a:rPr lang="fr-CA" sz="2400" dirty="0" smtClean="0"/>
              <a:t>Avoir </a:t>
            </a:r>
            <a:r>
              <a:rPr lang="fr-CA" sz="2400" dirty="0"/>
              <a:t>des </a:t>
            </a:r>
            <a:r>
              <a:rPr lang="fr-CA" sz="2400" dirty="0" smtClean="0"/>
              <a:t>enseignant(e)s </a:t>
            </a:r>
            <a:r>
              <a:rPr lang="fr-CA" sz="2400" dirty="0"/>
              <a:t>« </a:t>
            </a:r>
            <a:r>
              <a:rPr lang="fr-CA" sz="2400" dirty="0" smtClean="0"/>
              <a:t>soutenant(e)s</a:t>
            </a:r>
            <a:r>
              <a:rPr lang="fr-CA" sz="2400" dirty="0"/>
              <a:t> </a:t>
            </a:r>
            <a:r>
              <a:rPr lang="fr-CA" sz="2400" dirty="0" smtClean="0"/>
              <a:t>»</a:t>
            </a:r>
            <a:endParaRPr lang="fr-CA" sz="2400" dirty="0"/>
          </a:p>
          <a:p>
            <a:pPr marL="285750" indent="-285750">
              <a:buFont typeface="Arial" charset="0"/>
              <a:buChar char="•"/>
            </a:pPr>
            <a:endParaRPr lang="fr-CA" sz="2600" dirty="0"/>
          </a:p>
        </p:txBody>
      </p:sp>
    </p:spTree>
    <p:extLst>
      <p:ext uri="{BB962C8B-B14F-4D97-AF65-F5344CB8AC3E}">
        <p14:creationId xmlns:p14="http://schemas.microsoft.com/office/powerpoint/2010/main" val="2860298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CA" dirty="0" smtClean="0"/>
              <a:t>En conclusion…</a:t>
            </a:r>
            <a:endParaRPr lang="fr-CA" dirty="0"/>
          </a:p>
        </p:txBody>
      </p:sp>
      <p:sp>
        <p:nvSpPr>
          <p:cNvPr id="2" name="Espace réservé du texte 1"/>
          <p:cNvSpPr>
            <a:spLocks noGrp="1"/>
          </p:cNvSpPr>
          <p:nvPr>
            <p:ph type="body" sz="quarter" idx="14"/>
            <p:custDataLst>
              <p:tags r:id="rId2"/>
            </p:custDataLst>
          </p:nvPr>
        </p:nvSpPr>
        <p:spPr/>
        <p:txBody>
          <a:bodyPr/>
          <a:lstStyle/>
          <a:p>
            <a:endParaRPr lang="fr-CA"/>
          </a:p>
        </p:txBody>
      </p:sp>
    </p:spTree>
    <p:extLst>
      <p:ext uri="{BB962C8B-B14F-4D97-AF65-F5344CB8AC3E}">
        <p14:creationId xmlns:p14="http://schemas.microsoft.com/office/powerpoint/2010/main" val="4105367469"/>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30267" y="199713"/>
            <a:ext cx="5029200" cy="720080"/>
          </a:xfrm>
          <a:noFill/>
        </p:spPr>
        <p:txBody>
          <a:bodyPr anchor="ctr" anchorCtr="1">
            <a:noAutofit/>
          </a:bodyPr>
          <a:lstStyle/>
          <a:p>
            <a:r>
              <a:rPr lang="fr-CA" sz="3600" dirty="0">
                <a:solidFill>
                  <a:schemeClr val="tx1"/>
                </a:solidFill>
                <a:effectLst>
                  <a:outerShdw blurRad="38100" dist="38100" dir="2700000" algn="tl">
                    <a:srgbClr val="000000">
                      <a:alpha val="43137"/>
                    </a:srgbClr>
                  </a:outerShdw>
                </a:effectLst>
                <a:latin typeface="Calibri Light" panose="020F0302020204030204" pitchFamily="34" charset="0"/>
              </a:rPr>
              <a:t>Bibliographie et références</a:t>
            </a:r>
            <a:r>
              <a:rPr lang="fr-CA" dirty="0"/>
              <a:t/>
            </a:r>
            <a:br>
              <a:rPr lang="fr-CA" dirty="0"/>
            </a:br>
            <a:endParaRPr lang="fr-CA" dirty="0"/>
          </a:p>
        </p:txBody>
      </p:sp>
      <p:sp>
        <p:nvSpPr>
          <p:cNvPr id="5" name="Rectangle 4"/>
          <p:cNvSpPr/>
          <p:nvPr>
            <p:custDataLst>
              <p:tags r:id="rId2"/>
            </p:custDataLst>
          </p:nvPr>
        </p:nvSpPr>
        <p:spPr>
          <a:xfrm>
            <a:off x="230267" y="683310"/>
            <a:ext cx="8910736" cy="6032421"/>
          </a:xfrm>
          <a:prstGeom prst="rect">
            <a:avLst/>
          </a:prstGeom>
        </p:spPr>
        <p:txBody>
          <a:bodyPr wrap="square">
            <a:spAutoFit/>
          </a:bodyPr>
          <a:lstStyle/>
          <a:p>
            <a:r>
              <a:rPr lang="fr-CA" b="1" dirty="0">
                <a:effectLst>
                  <a:outerShdw blurRad="38100" dist="38100" dir="2700000" algn="tl">
                    <a:srgbClr val="000000">
                      <a:alpha val="43137"/>
                    </a:srgbClr>
                  </a:outerShdw>
                </a:effectLst>
                <a:latin typeface="Calibri Light" panose="020F0302020204030204" pitchFamily="34" charset="0"/>
              </a:rPr>
              <a:t>LIVRES  :</a:t>
            </a:r>
          </a:p>
          <a:p>
            <a:pPr marL="285750" indent="-285750">
              <a:buFont typeface="Arial" panose="020B0604020202020204" pitchFamily="34" charset="0"/>
              <a:buChar char="•"/>
            </a:pPr>
            <a:r>
              <a:rPr lang="fr-CA" dirty="0">
                <a:latin typeface="Calibri Light" panose="020F0302020204030204" pitchFamily="34" charset="0"/>
              </a:rPr>
              <a:t>DUMONT, Michelle, ROUSSAU, Nadia, Les 16-24 ans à l’éducation des adultes, Presse de l’Université du Québec, 2016</a:t>
            </a:r>
            <a:r>
              <a:rPr lang="fr-CA" dirty="0" smtClean="0">
                <a:latin typeface="Calibri Light" panose="020F0302020204030204" pitchFamily="34" charset="0"/>
              </a:rPr>
              <a:t>.</a:t>
            </a:r>
          </a:p>
          <a:p>
            <a:pPr marL="285750" indent="-285750">
              <a:buFont typeface="Arial" panose="020B0604020202020204" pitchFamily="34" charset="0"/>
              <a:buChar char="•"/>
            </a:pPr>
            <a:endParaRPr lang="fr-CA" sz="500" dirty="0">
              <a:latin typeface="Calibri Light" panose="020F0302020204030204" pitchFamily="34" charset="0"/>
            </a:endParaRPr>
          </a:p>
          <a:p>
            <a:pPr marL="285750" indent="-285750">
              <a:buFont typeface="Arial" panose="020B0604020202020204" pitchFamily="34" charset="0"/>
              <a:buChar char="•"/>
            </a:pPr>
            <a:r>
              <a:rPr lang="fr-CA" dirty="0">
                <a:latin typeface="Calibri Light" panose="020F0302020204030204" pitchFamily="34" charset="0"/>
              </a:rPr>
              <a:t>LUPIEN, Sonia, Par amour du stress, Édition au Carré, 2010.</a:t>
            </a:r>
          </a:p>
          <a:p>
            <a:endParaRPr lang="fr-CA" sz="900" b="1" dirty="0">
              <a:latin typeface="Calibri Light" panose="020F0302020204030204" pitchFamily="34" charset="0"/>
            </a:endParaRPr>
          </a:p>
          <a:p>
            <a:r>
              <a:rPr lang="fr-CA" b="1" dirty="0">
                <a:effectLst>
                  <a:outerShdw blurRad="38100" dist="38100" dir="2700000" algn="tl">
                    <a:srgbClr val="000000">
                      <a:alpha val="43137"/>
                    </a:srgbClr>
                  </a:outerShdw>
                </a:effectLst>
                <a:latin typeface="Calibri Light" panose="020F0302020204030204" pitchFamily="34" charset="0"/>
              </a:rPr>
              <a:t>RÉFÉRENCES INTERNET  (ARTICLES</a:t>
            </a:r>
            <a:r>
              <a:rPr lang="fr-CA" b="1" dirty="0" smtClean="0">
                <a:effectLst>
                  <a:outerShdw blurRad="38100" dist="38100" dir="2700000" algn="tl">
                    <a:srgbClr val="000000">
                      <a:alpha val="43137"/>
                    </a:srgbClr>
                  </a:outerShdw>
                </a:effectLst>
                <a:latin typeface="Calibri Light" panose="020F0302020204030204" pitchFamily="34" charset="0"/>
              </a:rPr>
              <a:t>) : </a:t>
            </a:r>
            <a:endParaRPr lang="fr-CA" b="1" dirty="0">
              <a:effectLst>
                <a:outerShdw blurRad="38100" dist="38100" dir="2700000" algn="tl">
                  <a:srgbClr val="000000">
                    <a:alpha val="43137"/>
                  </a:srgbClr>
                </a:outerShdw>
              </a:effectLst>
              <a:latin typeface="Calibri Light" panose="020F0302020204030204" pitchFamily="34" charset="0"/>
            </a:endParaRPr>
          </a:p>
          <a:p>
            <a:pPr marL="285750" indent="-285750">
              <a:buFont typeface="Arial" panose="020B0604020202020204" pitchFamily="34" charset="0"/>
              <a:buChar char="•"/>
            </a:pPr>
            <a:r>
              <a:rPr lang="fr-CA" dirty="0">
                <a:latin typeface="Calibri Light" panose="020F0302020204030204" pitchFamily="34" charset="0"/>
              </a:rPr>
              <a:t>BEAUCAGE, Béatrice, L’anxiété de performance, Bulletin du Service d’orientation et de consultation psychologique du l’Université de Montréal, 1997</a:t>
            </a:r>
            <a:r>
              <a:rPr lang="fr-CA" dirty="0" smtClean="0">
                <a:latin typeface="Calibri Light" panose="020F0302020204030204" pitchFamily="34" charset="0"/>
              </a:rPr>
              <a:t>.</a:t>
            </a:r>
          </a:p>
          <a:p>
            <a:pPr marL="285750" indent="-285750">
              <a:buFont typeface="Arial" panose="020B0604020202020204" pitchFamily="34" charset="0"/>
              <a:buChar char="•"/>
            </a:pPr>
            <a:endParaRPr lang="fr-CA" sz="500" dirty="0">
              <a:latin typeface="Calibri Light" panose="020F0302020204030204" pitchFamily="34" charset="0"/>
            </a:endParaRPr>
          </a:p>
          <a:p>
            <a:pPr marL="285750" indent="-285750">
              <a:buFont typeface="Arial" panose="020B0604020202020204" pitchFamily="34" charset="0"/>
              <a:buChar char="•"/>
            </a:pPr>
            <a:r>
              <a:rPr lang="fr-CA" dirty="0">
                <a:latin typeface="Calibri Light" panose="020F0302020204030204" pitchFamily="34" charset="0"/>
              </a:rPr>
              <a:t>BEAULIEU</a:t>
            </a:r>
            <a:r>
              <a:rPr lang="fr-CA">
                <a:latin typeface="Calibri Light" panose="020F0302020204030204" pitchFamily="34" charset="0"/>
              </a:rPr>
              <a:t>, </a:t>
            </a:r>
            <a:r>
              <a:rPr lang="fr-CA" smtClean="0">
                <a:latin typeface="Calibri Light" panose="020F0302020204030204" pitchFamily="34" charset="0"/>
              </a:rPr>
              <a:t>Jacinthe</a:t>
            </a:r>
            <a:r>
              <a:rPr lang="fr-CA" dirty="0">
                <a:latin typeface="Calibri Light" panose="020F0302020204030204" pitchFamily="34" charset="0"/>
              </a:rPr>
              <a:t>, </a:t>
            </a:r>
            <a:r>
              <a:rPr lang="fr-CA" dirty="0" smtClean="0">
                <a:latin typeface="Calibri Light" panose="020F0302020204030204" pitchFamily="34" charset="0"/>
              </a:rPr>
              <a:t>L’Anxiété </a:t>
            </a:r>
            <a:r>
              <a:rPr lang="fr-CA" dirty="0">
                <a:latin typeface="Calibri Light" panose="020F0302020204030204" pitchFamily="34" charset="0"/>
              </a:rPr>
              <a:t>à l’école, Commission scolaire des Samares, 2013</a:t>
            </a:r>
            <a:r>
              <a:rPr lang="fr-CA" dirty="0" smtClean="0">
                <a:latin typeface="Calibri Light" panose="020F0302020204030204" pitchFamily="34" charset="0"/>
              </a:rPr>
              <a:t>.</a:t>
            </a:r>
          </a:p>
          <a:p>
            <a:pPr marL="285750" indent="-285750">
              <a:buFont typeface="Arial" panose="020B0604020202020204" pitchFamily="34" charset="0"/>
              <a:buChar char="•"/>
            </a:pPr>
            <a:endParaRPr lang="fr-CA" sz="500" dirty="0">
              <a:latin typeface="Calibri Light" panose="020F0302020204030204" pitchFamily="34" charset="0"/>
            </a:endParaRPr>
          </a:p>
          <a:p>
            <a:pPr marL="285750" indent="-285750">
              <a:buFont typeface="Arial" panose="020B0604020202020204" pitchFamily="34" charset="0"/>
              <a:buChar char="•"/>
            </a:pPr>
            <a:r>
              <a:rPr lang="fr-CA" dirty="0">
                <a:latin typeface="Calibri Light" panose="020F0302020204030204" pitchFamily="34" charset="0"/>
              </a:rPr>
              <a:t>ÉMOND, MICHELLE, LANDRY, Nathalie, Vers des pratiques pédagogiques adaptées, Commission scolaire de Laval, </a:t>
            </a:r>
            <a:r>
              <a:rPr lang="fr-CA" dirty="0" smtClean="0">
                <a:latin typeface="Calibri Light" panose="020F0302020204030204" pitchFamily="34" charset="0"/>
              </a:rPr>
              <a:t>2016.</a:t>
            </a:r>
          </a:p>
          <a:p>
            <a:pPr marL="285750" indent="-285750">
              <a:buFont typeface="Arial" panose="020B0604020202020204" pitchFamily="34" charset="0"/>
              <a:buChar char="•"/>
            </a:pPr>
            <a:endParaRPr lang="fr-CA" sz="500" dirty="0">
              <a:latin typeface="Calibri Light" panose="020F0302020204030204" pitchFamily="34" charset="0"/>
            </a:endParaRPr>
          </a:p>
          <a:p>
            <a:pPr marL="285750" indent="-285750">
              <a:buFont typeface="Arial" panose="020B0604020202020204" pitchFamily="34" charset="0"/>
              <a:buChar char="•"/>
            </a:pPr>
            <a:r>
              <a:rPr lang="fr-CA" dirty="0">
                <a:latin typeface="Calibri Light" panose="020F0302020204030204" pitchFamily="34" charset="0"/>
              </a:rPr>
              <a:t>LANGEVIN, Louise, Réussir en enseignement, c’est réussir la relation maître-élève, Université de Montréal</a:t>
            </a:r>
            <a:r>
              <a:rPr lang="fr-CA" dirty="0" smtClean="0">
                <a:latin typeface="Calibri Light" panose="020F0302020204030204" pitchFamily="34" charset="0"/>
              </a:rPr>
              <a:t>.</a:t>
            </a:r>
          </a:p>
          <a:p>
            <a:pPr marL="285750" indent="-285750">
              <a:buFont typeface="Arial" panose="020B0604020202020204" pitchFamily="34" charset="0"/>
              <a:buChar char="•"/>
            </a:pPr>
            <a:endParaRPr lang="fr-CA" sz="500" dirty="0">
              <a:latin typeface="Calibri Light" panose="020F0302020204030204" pitchFamily="34" charset="0"/>
            </a:endParaRPr>
          </a:p>
          <a:p>
            <a:pPr marL="285750" indent="-285750">
              <a:buFont typeface="Arial" panose="020B0604020202020204" pitchFamily="34" charset="0"/>
              <a:buChar char="•"/>
            </a:pPr>
            <a:r>
              <a:rPr lang="fr-CA" dirty="0">
                <a:latin typeface="Calibri Light" panose="020F0302020204030204" pitchFamily="34" charset="0"/>
              </a:rPr>
              <a:t>LEBEL, Gérard, Guide d’</a:t>
            </a:r>
            <a:r>
              <a:rPr lang="fr-CA" dirty="0" err="1">
                <a:latin typeface="Calibri Light" panose="020F0302020204030204" pitchFamily="34" charset="0"/>
              </a:rPr>
              <a:t>autosoins</a:t>
            </a:r>
            <a:r>
              <a:rPr lang="fr-CA" dirty="0">
                <a:latin typeface="Calibri Light" panose="020F0302020204030204" pitchFamily="34" charset="0"/>
              </a:rPr>
              <a:t> pour la gestion du stress, Hôpital Douglas, 2011</a:t>
            </a:r>
            <a:r>
              <a:rPr lang="fr-CA" dirty="0" smtClean="0">
                <a:latin typeface="Calibri Light" panose="020F0302020204030204" pitchFamily="34" charset="0"/>
              </a:rPr>
              <a:t>.</a:t>
            </a:r>
          </a:p>
          <a:p>
            <a:pPr marL="285750" indent="-285750">
              <a:buFont typeface="Arial" panose="020B0604020202020204" pitchFamily="34" charset="0"/>
              <a:buChar char="•"/>
            </a:pPr>
            <a:endParaRPr lang="fr-CA" sz="500" dirty="0">
              <a:latin typeface="Calibri Light" panose="020F0302020204030204" pitchFamily="34" charset="0"/>
            </a:endParaRPr>
          </a:p>
          <a:p>
            <a:pPr marL="285750" indent="-285750">
              <a:buFont typeface="Arial" panose="020B0604020202020204" pitchFamily="34" charset="0"/>
              <a:buChar char="•"/>
            </a:pPr>
            <a:r>
              <a:rPr lang="fr-CA" dirty="0">
                <a:latin typeface="Calibri Light" panose="020F0302020204030204" pitchFamily="34" charset="0"/>
              </a:rPr>
              <a:t>MOREL, Julie, </a:t>
            </a:r>
            <a:r>
              <a:rPr lang="fr-CA" dirty="0" err="1">
                <a:latin typeface="Calibri Light" panose="020F0302020204030204" pitchFamily="34" charset="0"/>
              </a:rPr>
              <a:t>Motiv’action</a:t>
            </a:r>
            <a:r>
              <a:rPr lang="fr-CA" dirty="0">
                <a:latin typeface="Calibri Light" panose="020F0302020204030204" pitchFamily="34" charset="0"/>
              </a:rPr>
              <a:t>, Gérer l’anxiété aux examens, Cégep de Saint-Laurent, 2007</a:t>
            </a:r>
            <a:r>
              <a:rPr lang="fr-CA" dirty="0" smtClean="0">
                <a:latin typeface="Calibri Light" panose="020F0302020204030204" pitchFamily="34" charset="0"/>
              </a:rPr>
              <a:t>.</a:t>
            </a:r>
          </a:p>
          <a:p>
            <a:pPr marL="285750" indent="-285750">
              <a:buFont typeface="Arial" panose="020B0604020202020204" pitchFamily="34" charset="0"/>
              <a:buChar char="•"/>
            </a:pPr>
            <a:endParaRPr lang="fr-CA" sz="500" dirty="0">
              <a:latin typeface="Calibri Light" panose="020F0302020204030204" pitchFamily="34" charset="0"/>
            </a:endParaRPr>
          </a:p>
          <a:p>
            <a:pPr marL="285750" indent="-285750">
              <a:buFont typeface="Arial" panose="020B0604020202020204" pitchFamily="34" charset="0"/>
              <a:buChar char="•"/>
            </a:pPr>
            <a:r>
              <a:rPr lang="fr-CA" dirty="0">
                <a:latin typeface="Calibri Light" panose="020F0302020204030204" pitchFamily="34" charset="0"/>
              </a:rPr>
              <a:t>SERVICE À LA VIE ÉTUDIANTE, Gestion du stress en contexte d’examen, Université du Québec à Montréal, 2015</a:t>
            </a:r>
            <a:r>
              <a:rPr lang="fr-CA" dirty="0" smtClean="0">
                <a:latin typeface="Calibri Light" panose="020F0302020204030204" pitchFamily="34" charset="0"/>
              </a:rPr>
              <a:t>.</a:t>
            </a:r>
          </a:p>
          <a:p>
            <a:pPr marL="285750" indent="-285750">
              <a:buFont typeface="Arial" panose="020B0604020202020204" pitchFamily="34" charset="0"/>
              <a:buChar char="•"/>
            </a:pPr>
            <a:endParaRPr lang="fr-CA" sz="500" b="1" dirty="0">
              <a:latin typeface="Calibri Light" panose="020F0302020204030204" pitchFamily="34" charset="0"/>
            </a:endParaRPr>
          </a:p>
          <a:p>
            <a:r>
              <a:rPr lang="fr-CA" b="1" dirty="0">
                <a:effectLst>
                  <a:outerShdw blurRad="38100" dist="38100" dir="2700000" algn="tl">
                    <a:srgbClr val="000000">
                      <a:alpha val="43137"/>
                    </a:srgbClr>
                  </a:outerShdw>
                </a:effectLst>
                <a:latin typeface="Calibri Light" panose="020F0302020204030204" pitchFamily="34" charset="0"/>
              </a:rPr>
              <a:t>SITE INTERNET :</a:t>
            </a:r>
          </a:p>
          <a:p>
            <a:r>
              <a:rPr lang="fr-CA" u="sng" dirty="0">
                <a:latin typeface="Calibri Light" panose="020F0302020204030204" pitchFamily="34" charset="0"/>
                <a:hlinkClick r:id="rId5"/>
              </a:rPr>
              <a:t>www.stresshumain.ca</a:t>
            </a:r>
            <a:endParaRPr lang="fr-CA" dirty="0">
              <a:latin typeface="Calibri Light" panose="020F0302020204030204" pitchFamily="34" charset="0"/>
            </a:endParaRPr>
          </a:p>
        </p:txBody>
      </p:sp>
    </p:spTree>
    <p:extLst>
      <p:ext uri="{BB962C8B-B14F-4D97-AF65-F5344CB8AC3E}">
        <p14:creationId xmlns:p14="http://schemas.microsoft.com/office/powerpoint/2010/main" val="513223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normAutofit/>
          </a:bodyPr>
          <a:lstStyle/>
          <a:p>
            <a:r>
              <a:rPr lang="fr-CA" sz="3600" b="1" dirty="0">
                <a:solidFill>
                  <a:schemeClr val="tx1"/>
                </a:solidFill>
                <a:effectLst>
                  <a:outerShdw blurRad="38100" dist="38100" dir="2700000" algn="tl">
                    <a:srgbClr val="000000">
                      <a:alpha val="43137"/>
                    </a:srgbClr>
                  </a:outerShdw>
                </a:effectLst>
                <a:latin typeface="Calibri Light" panose="020F0302020204030204" pitchFamily="34" charset="0"/>
              </a:rPr>
              <a:t>D’où vient le </a:t>
            </a:r>
            <a:r>
              <a:rPr lang="fr-CA" sz="3600" b="1" dirty="0" smtClean="0">
                <a:solidFill>
                  <a:schemeClr val="tx1"/>
                </a:solidFill>
                <a:effectLst>
                  <a:outerShdw blurRad="38100" dist="38100" dir="2700000" algn="tl">
                    <a:srgbClr val="000000">
                      <a:alpha val="43137"/>
                    </a:srgbClr>
                  </a:outerShdw>
                </a:effectLst>
                <a:latin typeface="Calibri Light" panose="020F0302020204030204" pitchFamily="34" charset="0"/>
              </a:rPr>
              <a:t>stress?</a:t>
            </a:r>
            <a:endParaRPr lang="fr-CA" sz="3600" b="1" dirty="0">
              <a:solidFill>
                <a:schemeClr val="tx1"/>
              </a:solidFill>
              <a:effectLst>
                <a:outerShdw blurRad="38100" dist="38100" dir="2700000" algn="tl">
                  <a:srgbClr val="000000">
                    <a:alpha val="43137"/>
                  </a:srgbClr>
                </a:outerShdw>
              </a:effectLst>
              <a:latin typeface="Calibri Light" panose="020F0302020204030204" pitchFamily="34" charset="0"/>
            </a:endParaRPr>
          </a:p>
        </p:txBody>
      </p:sp>
      <p:sp>
        <p:nvSpPr>
          <p:cNvPr id="7" name="Espace réservé du contenu 6"/>
          <p:cNvSpPr>
            <a:spLocks noGrp="1"/>
          </p:cNvSpPr>
          <p:nvPr>
            <p:ph idx="1"/>
            <p:custDataLst>
              <p:tags r:id="rId2"/>
            </p:custDataLst>
          </p:nvPr>
        </p:nvSpPr>
        <p:spPr>
          <a:xfrm>
            <a:off x="427152" y="1176041"/>
            <a:ext cx="8229600" cy="4896544"/>
          </a:xfrm>
        </p:spPr>
        <p:txBody>
          <a:bodyPr/>
          <a:lstStyle/>
          <a:p>
            <a:pPr marL="0" indent="0">
              <a:buNone/>
            </a:pPr>
            <a:r>
              <a:rPr lang="fr-CA" b="1" dirty="0">
                <a:solidFill>
                  <a:schemeClr val="accent6">
                    <a:lumMod val="75000"/>
                  </a:schemeClr>
                </a:solidFill>
                <a:effectLst>
                  <a:outerShdw blurRad="38100" dist="38100" dir="2700000" algn="tl">
                    <a:srgbClr val="000000">
                      <a:alpha val="43137"/>
                    </a:srgbClr>
                  </a:outerShdw>
                </a:effectLst>
              </a:rPr>
              <a:t> </a:t>
            </a:r>
            <a:r>
              <a:rPr lang="fr-CA" b="1" dirty="0">
                <a:solidFill>
                  <a:srgbClr val="FF0000"/>
                </a:solidFill>
                <a:effectLst>
                  <a:outerShdw blurRad="38100" dist="38100" dir="2700000" algn="tl">
                    <a:srgbClr val="000000">
                      <a:alpha val="43137"/>
                    </a:srgbClr>
                  </a:outerShdw>
                </a:effectLst>
              </a:rPr>
              <a:t>STRESS </a:t>
            </a:r>
            <a:r>
              <a:rPr lang="fr-CA" b="1" dirty="0" smtClean="0">
                <a:solidFill>
                  <a:srgbClr val="FF0000"/>
                </a:solidFill>
                <a:effectLst>
                  <a:outerShdw blurRad="38100" dist="38100" dir="2700000" algn="tl">
                    <a:srgbClr val="000000">
                      <a:alpha val="43137"/>
                    </a:srgbClr>
                  </a:outerShdw>
                </a:effectLst>
              </a:rPr>
              <a:t>AIGU :</a:t>
            </a:r>
            <a:endParaRPr lang="fr-CA" b="1" dirty="0">
              <a:solidFill>
                <a:srgbClr val="FF0000"/>
              </a:solidFill>
              <a:effectLst>
                <a:outerShdw blurRad="38100" dist="38100" dir="2700000" algn="tl">
                  <a:srgbClr val="000000">
                    <a:alpha val="43137"/>
                  </a:srgbClr>
                </a:outerShdw>
              </a:effectLst>
            </a:endParaRPr>
          </a:p>
          <a:p>
            <a:pPr marL="0" indent="0">
              <a:buNone/>
            </a:pPr>
            <a:endParaRPr lang="fr-CA" b="1" dirty="0">
              <a:solidFill>
                <a:srgbClr val="FF0000"/>
              </a:solidFill>
              <a:effectLst>
                <a:outerShdw blurRad="38100" dist="38100" dir="2700000" algn="tl">
                  <a:srgbClr val="000000">
                    <a:alpha val="43137"/>
                  </a:srgbClr>
                </a:outerShdw>
              </a:effectLst>
            </a:endParaRPr>
          </a:p>
          <a:p>
            <a:pPr marL="0" indent="0">
              <a:buNone/>
            </a:pPr>
            <a:r>
              <a:rPr lang="fr-CA" b="1" dirty="0" smtClean="0">
                <a:solidFill>
                  <a:srgbClr val="FF0000"/>
                </a:solidFill>
                <a:effectLst>
                  <a:outerShdw blurRad="38100" dist="38100" dir="2700000" algn="tl">
                    <a:srgbClr val="000000">
                      <a:alpha val="43137"/>
                    </a:srgbClr>
                  </a:outerShdw>
                </a:effectLst>
              </a:rPr>
              <a:t>     Menace</a:t>
            </a:r>
            <a:r>
              <a:rPr lang="fr-CA" b="1" dirty="0">
                <a:solidFill>
                  <a:srgbClr val="FF0000"/>
                </a:solidFill>
                <a:effectLst>
                  <a:outerShdw blurRad="38100" dist="38100" dir="2700000" algn="tl">
                    <a:srgbClr val="000000">
                      <a:alpha val="43137"/>
                    </a:srgbClr>
                  </a:outerShdw>
                </a:effectLst>
              </a:rPr>
              <a:t>!</a:t>
            </a:r>
          </a:p>
          <a:p>
            <a:pPr marL="0" indent="0">
              <a:buNone/>
            </a:pPr>
            <a:endParaRPr lang="fr-CA" b="1" dirty="0">
              <a:solidFill>
                <a:srgbClr val="FF0000"/>
              </a:solidFill>
              <a:effectLst>
                <a:outerShdw blurRad="38100" dist="38100" dir="2700000" algn="tl">
                  <a:srgbClr val="000000">
                    <a:alpha val="43137"/>
                  </a:srgbClr>
                </a:outerShdw>
              </a:effectLst>
            </a:endParaRPr>
          </a:p>
        </p:txBody>
      </p:sp>
      <p:sp>
        <p:nvSpPr>
          <p:cNvPr id="3" name="ZoneTexte 2"/>
          <p:cNvSpPr txBox="1"/>
          <p:nvPr>
            <p:custDataLst>
              <p:tags r:id="rId3"/>
            </p:custDataLst>
          </p:nvPr>
        </p:nvSpPr>
        <p:spPr>
          <a:xfrm>
            <a:off x="4234980" y="1283023"/>
            <a:ext cx="2591283" cy="461665"/>
          </a:xfrm>
          <a:prstGeom prst="rect">
            <a:avLst/>
          </a:prstGeom>
          <a:noFill/>
        </p:spPr>
        <p:txBody>
          <a:bodyPr wrap="square" rtlCol="0">
            <a:spAutoFit/>
          </a:bodyPr>
          <a:lstStyle/>
          <a:p>
            <a:pPr algn="ctr"/>
            <a:r>
              <a:rPr lang="fr-CA" sz="2400" b="1">
                <a:solidFill>
                  <a:schemeClr val="accent6">
                    <a:lumMod val="75000"/>
                  </a:schemeClr>
                </a:solidFill>
                <a:effectLst>
                  <a:outerShdw blurRad="38100" dist="38100" dir="2700000" algn="tl">
                    <a:srgbClr val="000000">
                      <a:alpha val="43137"/>
                    </a:srgbClr>
                  </a:outerShdw>
                </a:effectLst>
              </a:rPr>
              <a:t>CERVEAU</a:t>
            </a:r>
          </a:p>
        </p:txBody>
      </p:sp>
      <p:cxnSp>
        <p:nvCxnSpPr>
          <p:cNvPr id="8" name="Connecteur droit avec flèche 7"/>
          <p:cNvCxnSpPr/>
          <p:nvPr>
            <p:custDataLst>
              <p:tags r:id="rId4"/>
            </p:custDataLst>
          </p:nvPr>
        </p:nvCxnSpPr>
        <p:spPr>
          <a:xfrm flipV="1">
            <a:off x="2483768" y="1586409"/>
            <a:ext cx="2160240" cy="7624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Connecteur droit avec flèche 15"/>
          <p:cNvCxnSpPr/>
          <p:nvPr>
            <p:custDataLst>
              <p:tags r:id="rId5"/>
            </p:custDataLst>
          </p:nvPr>
        </p:nvCxnSpPr>
        <p:spPr>
          <a:xfrm flipH="1">
            <a:off x="4436368" y="1846919"/>
            <a:ext cx="792590" cy="11294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Connecteur droit avec flèche 17"/>
          <p:cNvCxnSpPr>
            <a:endCxn id="24" idx="0"/>
          </p:cNvCxnSpPr>
          <p:nvPr>
            <p:custDataLst>
              <p:tags r:id="rId6"/>
            </p:custDataLst>
          </p:nvPr>
        </p:nvCxnSpPr>
        <p:spPr>
          <a:xfrm>
            <a:off x="5919966" y="1807567"/>
            <a:ext cx="950282" cy="11688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ZoneTexte 22"/>
          <p:cNvSpPr txBox="1"/>
          <p:nvPr>
            <p:custDataLst>
              <p:tags r:id="rId7"/>
            </p:custDataLst>
          </p:nvPr>
        </p:nvSpPr>
        <p:spPr>
          <a:xfrm>
            <a:off x="2953794" y="2996952"/>
            <a:ext cx="2591283" cy="461665"/>
          </a:xfrm>
          <a:prstGeom prst="rect">
            <a:avLst/>
          </a:prstGeom>
          <a:noFill/>
        </p:spPr>
        <p:txBody>
          <a:bodyPr wrap="square" rtlCol="0">
            <a:spAutoFit/>
          </a:bodyPr>
          <a:lstStyle/>
          <a:p>
            <a:pPr algn="ctr"/>
            <a:r>
              <a:rPr lang="fr-CA" sz="2400" b="1">
                <a:solidFill>
                  <a:schemeClr val="accent6">
                    <a:lumMod val="75000"/>
                  </a:schemeClr>
                </a:solidFill>
                <a:effectLst>
                  <a:outerShdw blurRad="38100" dist="38100" dir="2700000" algn="tl">
                    <a:srgbClr val="000000">
                      <a:alpha val="43137"/>
                    </a:srgbClr>
                  </a:outerShdw>
                </a:effectLst>
              </a:rPr>
              <a:t>ADRÉNALINE</a:t>
            </a:r>
          </a:p>
        </p:txBody>
      </p:sp>
      <p:sp>
        <p:nvSpPr>
          <p:cNvPr id="24" name="ZoneTexte 23"/>
          <p:cNvSpPr txBox="1"/>
          <p:nvPr>
            <p:custDataLst>
              <p:tags r:id="rId8"/>
            </p:custDataLst>
          </p:nvPr>
        </p:nvSpPr>
        <p:spPr>
          <a:xfrm>
            <a:off x="5574606" y="2976383"/>
            <a:ext cx="2591283" cy="461665"/>
          </a:xfrm>
          <a:prstGeom prst="rect">
            <a:avLst/>
          </a:prstGeom>
          <a:noFill/>
        </p:spPr>
        <p:txBody>
          <a:bodyPr wrap="square" rtlCol="0">
            <a:spAutoFit/>
          </a:bodyPr>
          <a:lstStyle/>
          <a:p>
            <a:pPr algn="ctr"/>
            <a:r>
              <a:rPr lang="fr-CA" sz="2400" b="1">
                <a:solidFill>
                  <a:schemeClr val="accent6">
                    <a:lumMod val="75000"/>
                  </a:schemeClr>
                </a:solidFill>
                <a:effectLst>
                  <a:outerShdw blurRad="38100" dist="38100" dir="2700000" algn="tl">
                    <a:srgbClr val="000000">
                      <a:alpha val="43137"/>
                    </a:srgbClr>
                  </a:outerShdw>
                </a:effectLst>
              </a:rPr>
              <a:t>CORTISOL</a:t>
            </a:r>
          </a:p>
        </p:txBody>
      </p:sp>
      <p:sp>
        <p:nvSpPr>
          <p:cNvPr id="25" name="Accolades 24"/>
          <p:cNvSpPr/>
          <p:nvPr>
            <p:custDataLst>
              <p:tags r:id="rId9"/>
            </p:custDataLst>
          </p:nvPr>
        </p:nvSpPr>
        <p:spPr>
          <a:xfrm>
            <a:off x="3730616" y="3438048"/>
            <a:ext cx="3600009" cy="906487"/>
          </a:xfrm>
          <a:prstGeom prst="bracePair">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fr-CA"/>
          </a:p>
        </p:txBody>
      </p:sp>
      <p:sp>
        <p:nvSpPr>
          <p:cNvPr id="26" name="ZoneTexte 25"/>
          <p:cNvSpPr txBox="1"/>
          <p:nvPr>
            <p:custDataLst>
              <p:tags r:id="rId10"/>
            </p:custDataLst>
          </p:nvPr>
        </p:nvSpPr>
        <p:spPr>
          <a:xfrm>
            <a:off x="3852889" y="3624313"/>
            <a:ext cx="3384376" cy="461665"/>
          </a:xfrm>
          <a:prstGeom prst="rect">
            <a:avLst/>
          </a:prstGeom>
          <a:noFill/>
        </p:spPr>
        <p:txBody>
          <a:bodyPr wrap="square" rtlCol="0">
            <a:spAutoFit/>
          </a:bodyPr>
          <a:lstStyle/>
          <a:p>
            <a:pPr algn="ctr"/>
            <a:r>
              <a:rPr lang="fr-CA" sz="2400"/>
              <a:t>HORMONES DU STRESS</a:t>
            </a:r>
            <a:endParaRPr lang="fr-CA"/>
          </a:p>
        </p:txBody>
      </p:sp>
      <p:sp>
        <p:nvSpPr>
          <p:cNvPr id="29" name="Flèche à trois pointes 28"/>
          <p:cNvSpPr/>
          <p:nvPr>
            <p:custDataLst>
              <p:tags r:id="rId11"/>
            </p:custDataLst>
          </p:nvPr>
        </p:nvSpPr>
        <p:spPr>
          <a:xfrm>
            <a:off x="4644007" y="4582650"/>
            <a:ext cx="2686618" cy="1105303"/>
          </a:xfrm>
          <a:prstGeom prst="leftRightUpArrow">
            <a:avLst/>
          </a:prstGeom>
          <a:solidFill>
            <a:srgbClr val="92D050"/>
          </a:solidFill>
        </p:spPr>
        <p:txBody>
          <a:bodyPr wrap="square" rtlCol="0" anchor="ctr">
            <a:spAutoFit/>
          </a:bodyPr>
          <a:lstStyle/>
          <a:p>
            <a:pPr algn="ctr"/>
            <a:endParaRPr lang="fr-CA" sz="2000">
              <a:solidFill>
                <a:srgbClr val="3333FF"/>
              </a:solidFill>
              <a:latin typeface="Boulder" pitchFamily="2" charset="0"/>
            </a:endParaRPr>
          </a:p>
        </p:txBody>
      </p:sp>
      <p:sp>
        <p:nvSpPr>
          <p:cNvPr id="31" name="ZoneTexte 30"/>
          <p:cNvSpPr txBox="1"/>
          <p:nvPr>
            <p:custDataLst>
              <p:tags r:id="rId12"/>
            </p:custDataLst>
          </p:nvPr>
        </p:nvSpPr>
        <p:spPr>
          <a:xfrm>
            <a:off x="7146010" y="5219005"/>
            <a:ext cx="1353323" cy="461665"/>
          </a:xfrm>
          <a:prstGeom prst="rect">
            <a:avLst/>
          </a:prstGeom>
          <a:noFill/>
        </p:spPr>
        <p:txBody>
          <a:bodyPr wrap="square" rtlCol="0">
            <a:spAutoFit/>
          </a:bodyPr>
          <a:lstStyle/>
          <a:p>
            <a:pPr algn="ctr"/>
            <a:r>
              <a:rPr lang="fr-CA" sz="2400" b="1">
                <a:solidFill>
                  <a:srgbClr val="FF0000"/>
                </a:solidFill>
                <a:effectLst>
                  <a:outerShdw blurRad="38100" dist="38100" dir="2700000" algn="tl">
                    <a:srgbClr val="000000">
                      <a:alpha val="43137"/>
                    </a:srgbClr>
                  </a:outerShdw>
                </a:effectLst>
              </a:rPr>
              <a:t>FUIR</a:t>
            </a:r>
          </a:p>
        </p:txBody>
      </p:sp>
      <p:sp>
        <p:nvSpPr>
          <p:cNvPr id="32" name="ZoneTexte 31"/>
          <p:cNvSpPr txBox="1"/>
          <p:nvPr>
            <p:custDataLst>
              <p:tags r:id="rId13"/>
            </p:custDataLst>
          </p:nvPr>
        </p:nvSpPr>
        <p:spPr>
          <a:xfrm>
            <a:off x="2691408" y="5197150"/>
            <a:ext cx="1952600" cy="461665"/>
          </a:xfrm>
          <a:prstGeom prst="rect">
            <a:avLst/>
          </a:prstGeom>
          <a:noFill/>
        </p:spPr>
        <p:txBody>
          <a:bodyPr wrap="square" rtlCol="0">
            <a:spAutoFit/>
          </a:bodyPr>
          <a:lstStyle/>
          <a:p>
            <a:pPr algn="ctr"/>
            <a:r>
              <a:rPr lang="fr-CA" sz="2400" b="1" dirty="0">
                <a:solidFill>
                  <a:srgbClr val="FF0000"/>
                </a:solidFill>
                <a:effectLst>
                  <a:outerShdw blurRad="38100" dist="38100" dir="2700000" algn="tl">
                    <a:srgbClr val="000000">
                      <a:alpha val="43137"/>
                    </a:srgbClr>
                  </a:outerShdw>
                </a:effectLst>
              </a:rPr>
              <a:t>COMBATTRE</a:t>
            </a:r>
          </a:p>
        </p:txBody>
      </p:sp>
      <p:pic>
        <p:nvPicPr>
          <p:cNvPr id="1026" name="Picture 2"/>
          <p:cNvPicPr>
            <a:picLocks noChangeAspect="1" noChangeArrowheads="1"/>
          </p:cNvPicPr>
          <p:nvPr>
            <p:custDataLst>
              <p:tags r:id="rId14"/>
            </p:custDataLst>
          </p:nvPr>
        </p:nvPicPr>
        <p:blipFill>
          <a:blip r:embed="rId17">
            <a:extLst>
              <a:ext uri="{28A0092B-C50C-407E-A947-70E740481C1C}">
                <a14:useLocalDpi xmlns:a14="http://schemas.microsoft.com/office/drawing/2010/main" val="0"/>
              </a:ext>
            </a:extLst>
          </a:blip>
          <a:srcRect/>
          <a:stretch>
            <a:fillRect/>
          </a:stretch>
        </p:blipFill>
        <p:spPr bwMode="auto">
          <a:xfrm>
            <a:off x="460376" y="2906134"/>
            <a:ext cx="2367095" cy="2229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6017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sz="3600" b="1" dirty="0">
                <a:solidFill>
                  <a:schemeClr val="tx1"/>
                </a:solidFill>
                <a:effectLst>
                  <a:outerShdw blurRad="38100" dist="38100" dir="2700000" algn="tl">
                    <a:srgbClr val="000000">
                      <a:alpha val="43137"/>
                    </a:srgbClr>
                  </a:outerShdw>
                </a:effectLst>
                <a:latin typeface="Calibri Light" panose="020F0302020204030204" pitchFamily="34" charset="0"/>
              </a:rPr>
              <a:t>Faire du C.I.N.É </a:t>
            </a:r>
            <a:endParaRPr lang="fr-CA" sz="4000" b="1" dirty="0">
              <a:solidFill>
                <a:schemeClr val="tx1"/>
              </a:solidFill>
              <a:effectLst>
                <a:outerShdw blurRad="38100" dist="38100" dir="2700000" algn="tl">
                  <a:srgbClr val="000000">
                    <a:alpha val="43137"/>
                  </a:srgbClr>
                </a:outerShdw>
              </a:effectLst>
              <a:latin typeface="Calibri Light" panose="020F0302020204030204" pitchFamily="34" charset="0"/>
            </a:endParaRPr>
          </a:p>
        </p:txBody>
      </p:sp>
      <p:sp>
        <p:nvSpPr>
          <p:cNvPr id="3" name="Espace réservé du contenu 2"/>
          <p:cNvSpPr>
            <a:spLocks noGrp="1"/>
          </p:cNvSpPr>
          <p:nvPr>
            <p:ph idx="1"/>
            <p:custDataLst>
              <p:tags r:id="rId2"/>
            </p:custDataLst>
          </p:nvPr>
        </p:nvSpPr>
        <p:spPr>
          <a:xfrm>
            <a:off x="467544" y="1268761"/>
            <a:ext cx="8229600" cy="3861380"/>
          </a:xfrm>
        </p:spPr>
        <p:txBody>
          <a:bodyPr/>
          <a:lstStyle/>
          <a:p>
            <a:pPr marL="0" indent="0">
              <a:buNone/>
            </a:pPr>
            <a:r>
              <a:rPr lang="fr-CA" sz="2400" dirty="0">
                <a:solidFill>
                  <a:schemeClr val="tx1"/>
                </a:solidFill>
              </a:rPr>
              <a:t>Le stress implique une exposition à une situation comprenant une ou plusieurs caractéristiques suivantes : </a:t>
            </a:r>
            <a:endParaRPr lang="fr-CA" dirty="0">
              <a:solidFill>
                <a:schemeClr val="tx1"/>
              </a:solidFill>
            </a:endParaRPr>
          </a:p>
          <a:p>
            <a:pPr marL="0" indent="0">
              <a:buNone/>
            </a:pPr>
            <a:endParaRPr lang="fr-CA" sz="1200" dirty="0">
              <a:solidFill>
                <a:schemeClr val="tx1"/>
              </a:solidFill>
            </a:endParaRPr>
          </a:p>
          <a:p>
            <a:pPr marL="514350" indent="-514350">
              <a:buAutoNum type="arabicPeriod"/>
            </a:pPr>
            <a:r>
              <a:rPr lang="fr-CA" sz="2400" dirty="0">
                <a:solidFill>
                  <a:schemeClr val="tx1"/>
                </a:solidFill>
              </a:rPr>
              <a:t>Contrôle</a:t>
            </a:r>
            <a:endParaRPr lang="fr-CA" dirty="0">
              <a:solidFill>
                <a:schemeClr val="tx1"/>
              </a:solidFill>
            </a:endParaRPr>
          </a:p>
          <a:p>
            <a:pPr marL="514350" indent="-514350">
              <a:buAutoNum type="arabicPeriod"/>
            </a:pPr>
            <a:r>
              <a:rPr lang="fr-CA" sz="2400" dirty="0">
                <a:solidFill>
                  <a:schemeClr val="tx1"/>
                </a:solidFill>
              </a:rPr>
              <a:t>Imprévisibilité</a:t>
            </a:r>
            <a:endParaRPr lang="fr-CA" dirty="0">
              <a:solidFill>
                <a:schemeClr val="tx1"/>
              </a:solidFill>
            </a:endParaRPr>
          </a:p>
          <a:p>
            <a:pPr marL="514350" indent="-514350">
              <a:buAutoNum type="arabicPeriod"/>
            </a:pPr>
            <a:r>
              <a:rPr lang="fr-CA" sz="2400" dirty="0">
                <a:solidFill>
                  <a:schemeClr val="tx1"/>
                </a:solidFill>
              </a:rPr>
              <a:t>Nouveauté</a:t>
            </a:r>
            <a:endParaRPr lang="fr-CA" dirty="0">
              <a:solidFill>
                <a:schemeClr val="tx1"/>
              </a:solidFill>
            </a:endParaRPr>
          </a:p>
          <a:p>
            <a:pPr marL="514350" indent="-514350">
              <a:buAutoNum type="arabicPeriod"/>
            </a:pPr>
            <a:r>
              <a:rPr lang="fr-CA" sz="2400" dirty="0">
                <a:solidFill>
                  <a:schemeClr val="tx1"/>
                </a:solidFill>
              </a:rPr>
              <a:t>Égo menacé</a:t>
            </a:r>
            <a:endParaRPr lang="fr-CA" dirty="0">
              <a:solidFill>
                <a:schemeClr val="tx1"/>
              </a:solidFill>
            </a:endParaRPr>
          </a:p>
        </p:txBody>
      </p:sp>
      <p:pic>
        <p:nvPicPr>
          <p:cNvPr id="4" name="Imag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5030067" y="2564904"/>
            <a:ext cx="2736922" cy="2952328"/>
          </a:xfrm>
          <a:prstGeom prst="rect">
            <a:avLst/>
          </a:prstGeom>
        </p:spPr>
      </p:pic>
    </p:spTree>
    <p:extLst>
      <p:ext uri="{BB962C8B-B14F-4D97-AF65-F5344CB8AC3E}">
        <p14:creationId xmlns:p14="http://schemas.microsoft.com/office/powerpoint/2010/main" val="2871523989"/>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24694" y="404664"/>
            <a:ext cx="8147248" cy="1282154"/>
          </a:xfrm>
        </p:spPr>
        <p:txBody>
          <a:bodyPr>
            <a:normAutofit/>
          </a:bodyPr>
          <a:lstStyle/>
          <a:p>
            <a:r>
              <a:rPr lang="fr-CA" sz="3600" b="1" dirty="0">
                <a:effectLst>
                  <a:outerShdw blurRad="38100" dist="38100" dir="2700000" algn="tl">
                    <a:srgbClr val="000000">
                      <a:alpha val="43137"/>
                    </a:srgbClr>
                  </a:outerShdw>
                </a:effectLst>
                <a:latin typeface="Calibri Light" panose="020F0302020204030204" pitchFamily="34" charset="0"/>
              </a:rPr>
              <a:t>Stress absolu et stress relatif</a:t>
            </a:r>
            <a:r>
              <a:rPr lang="fr-CA" sz="3600" dirty="0"/>
              <a:t/>
            </a:r>
            <a:br>
              <a:rPr lang="fr-CA" sz="3600" dirty="0"/>
            </a:br>
            <a:endParaRPr lang="fr-CA" sz="3600" b="1" dirty="0">
              <a:effectLst>
                <a:outerShdw blurRad="38100" dist="38100" dir="2700000" algn="tl">
                  <a:srgbClr val="000000">
                    <a:alpha val="43137"/>
                  </a:srgbClr>
                </a:outerShdw>
              </a:effectLst>
              <a:latin typeface="Calibri Light" panose="020F0302020204030204" pitchFamily="34" charset="0"/>
            </a:endParaRPr>
          </a:p>
        </p:txBody>
      </p:sp>
      <p:sp>
        <p:nvSpPr>
          <p:cNvPr id="3" name="Espace réservé du contenu 2"/>
          <p:cNvSpPr>
            <a:spLocks noGrp="1"/>
          </p:cNvSpPr>
          <p:nvPr>
            <p:ph idx="1"/>
            <p:custDataLst>
              <p:tags r:id="rId2"/>
            </p:custDataLst>
          </p:nvPr>
        </p:nvSpPr>
        <p:spPr>
          <a:xfrm>
            <a:off x="467544" y="1703090"/>
            <a:ext cx="4176464" cy="1728192"/>
          </a:xfrm>
        </p:spPr>
        <p:txBody>
          <a:bodyPr>
            <a:normAutofit/>
          </a:bodyPr>
          <a:lstStyle/>
          <a:p>
            <a:pPr>
              <a:spcBef>
                <a:spcPts val="0"/>
              </a:spcBef>
            </a:pPr>
            <a:r>
              <a:rPr lang="fr-CA" sz="2400" dirty="0">
                <a:solidFill>
                  <a:schemeClr val="tx1"/>
                </a:solidFill>
                <a:latin typeface="Calibri Light" panose="020F0302020204030204" pitchFamily="34" charset="0"/>
              </a:rPr>
              <a:t>Stress absolu est une </a:t>
            </a:r>
            <a:endParaRPr lang="fr-CA" sz="2800" dirty="0">
              <a:solidFill>
                <a:schemeClr val="tx1"/>
              </a:solidFill>
              <a:latin typeface="Calibri Light" panose="020F0302020204030204" pitchFamily="34" charset="0"/>
            </a:endParaRPr>
          </a:p>
          <a:p>
            <a:pPr marL="0" indent="0">
              <a:spcBef>
                <a:spcPts val="0"/>
              </a:spcBef>
              <a:buNone/>
            </a:pPr>
            <a:r>
              <a:rPr lang="fr-CA" sz="2800" dirty="0">
                <a:solidFill>
                  <a:schemeClr val="tx1"/>
                </a:solidFill>
                <a:latin typeface="Calibri Light" panose="020F0302020204030204" pitchFamily="34" charset="0"/>
              </a:rPr>
              <a:t>   </a:t>
            </a:r>
            <a:r>
              <a:rPr lang="fr-CA" sz="2800" dirty="0" smtClean="0">
                <a:solidFill>
                  <a:schemeClr val="tx1"/>
                </a:solidFill>
                <a:latin typeface="Calibri Light" panose="020F0302020204030204" pitchFamily="34" charset="0"/>
              </a:rPr>
              <a:t> </a:t>
            </a:r>
            <a:r>
              <a:rPr lang="fr-CA" sz="2400" dirty="0" smtClean="0">
                <a:solidFill>
                  <a:schemeClr val="tx1"/>
                </a:solidFill>
                <a:latin typeface="Calibri Light" panose="020F0302020204030204" pitchFamily="34" charset="0"/>
              </a:rPr>
              <a:t>menace </a:t>
            </a:r>
            <a:r>
              <a:rPr lang="fr-CA" sz="2400" dirty="0">
                <a:solidFill>
                  <a:schemeClr val="tx1"/>
                </a:solidFill>
                <a:latin typeface="Calibri Light" panose="020F0302020204030204" pitchFamily="34" charset="0"/>
              </a:rPr>
              <a:t>certaine pour </a:t>
            </a:r>
            <a:endParaRPr lang="fr-CA" sz="2800" dirty="0">
              <a:solidFill>
                <a:schemeClr val="tx1"/>
              </a:solidFill>
              <a:latin typeface="Calibri Light" panose="020F0302020204030204" pitchFamily="34" charset="0"/>
            </a:endParaRPr>
          </a:p>
          <a:p>
            <a:pPr marL="0" indent="0">
              <a:spcBef>
                <a:spcPts val="0"/>
              </a:spcBef>
              <a:buNone/>
            </a:pPr>
            <a:r>
              <a:rPr lang="fr-CA" sz="2800" dirty="0">
                <a:solidFill>
                  <a:schemeClr val="tx1"/>
                </a:solidFill>
                <a:latin typeface="Calibri Light" panose="020F0302020204030204" pitchFamily="34" charset="0"/>
              </a:rPr>
              <a:t>   </a:t>
            </a:r>
            <a:r>
              <a:rPr lang="fr-CA" sz="2800" dirty="0" smtClean="0">
                <a:solidFill>
                  <a:schemeClr val="tx1"/>
                </a:solidFill>
                <a:latin typeface="Calibri Light" panose="020F0302020204030204" pitchFamily="34" charset="0"/>
              </a:rPr>
              <a:t> </a:t>
            </a:r>
            <a:r>
              <a:rPr lang="fr-CA" sz="2400" dirty="0" smtClean="0">
                <a:solidFill>
                  <a:schemeClr val="tx1"/>
                </a:solidFill>
                <a:latin typeface="Calibri Light" panose="020F0302020204030204" pitchFamily="34" charset="0"/>
              </a:rPr>
              <a:t>la </a:t>
            </a:r>
            <a:r>
              <a:rPr lang="fr-CA" sz="2400" dirty="0">
                <a:solidFill>
                  <a:schemeClr val="tx1"/>
                </a:solidFill>
                <a:latin typeface="Calibri Light" panose="020F0302020204030204" pitchFamily="34" charset="0"/>
              </a:rPr>
              <a:t>survie de l’individu.</a:t>
            </a:r>
            <a:endParaRPr lang="fr-CA" sz="2800" dirty="0">
              <a:solidFill>
                <a:schemeClr val="tx1"/>
              </a:solidFill>
              <a:latin typeface="Calibri Light" panose="020F0302020204030204" pitchFamily="34" charset="0"/>
            </a:endParaRPr>
          </a:p>
        </p:txBody>
      </p:sp>
      <p:sp>
        <p:nvSpPr>
          <p:cNvPr id="4" name="Espace réservé du contenu 2"/>
          <p:cNvSpPr txBox="1">
            <a:spLocks/>
          </p:cNvSpPr>
          <p:nvPr>
            <p:custDataLst>
              <p:tags r:id="rId3"/>
            </p:custDataLst>
          </p:nvPr>
        </p:nvSpPr>
        <p:spPr>
          <a:xfrm>
            <a:off x="4761186" y="4002938"/>
            <a:ext cx="3767959" cy="1672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fr-F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spcBef>
                <a:spcPts val="0"/>
              </a:spcBef>
            </a:pPr>
            <a:r>
              <a:rPr lang="fr-CA" sz="2400" dirty="0">
                <a:latin typeface="Calibri Light" panose="020F0302020204030204" pitchFamily="34" charset="0"/>
              </a:rPr>
              <a:t>Stress relatif demande </a:t>
            </a:r>
            <a:r>
              <a:rPr lang="fr-CA" sz="2400" dirty="0" smtClean="0">
                <a:latin typeface="Calibri Light" panose="020F0302020204030204" pitchFamily="34" charset="0"/>
              </a:rPr>
              <a:t>une interprétation </a:t>
            </a:r>
            <a:r>
              <a:rPr lang="fr-CA" sz="2400" dirty="0">
                <a:latin typeface="Calibri Light" panose="020F0302020204030204" pitchFamily="34" charset="0"/>
              </a:rPr>
              <a:t>(CINÉ</a:t>
            </a:r>
            <a:r>
              <a:rPr lang="fr-CA" sz="2400" dirty="0" smtClean="0">
                <a:latin typeface="Calibri Light" panose="020F0302020204030204" pitchFamily="34" charset="0"/>
              </a:rPr>
              <a:t>)</a:t>
            </a:r>
            <a:r>
              <a:rPr lang="fr-CA" sz="2800" dirty="0">
                <a:latin typeface="Calibri Light" panose="020F0302020204030204" pitchFamily="34" charset="0"/>
              </a:rPr>
              <a:t> </a:t>
            </a:r>
            <a:endParaRPr lang="fr-CA" sz="2800" dirty="0" smtClean="0">
              <a:latin typeface="Calibri Light" panose="020F0302020204030204" pitchFamily="34" charset="0"/>
            </a:endParaRPr>
          </a:p>
          <a:p>
            <a:pPr marL="0" indent="0">
              <a:spcBef>
                <a:spcPts val="0"/>
              </a:spcBef>
              <a:buNone/>
            </a:pPr>
            <a:r>
              <a:rPr lang="fr-CA" sz="2800" dirty="0">
                <a:latin typeface="Calibri Light" panose="020F0302020204030204" pitchFamily="34" charset="0"/>
              </a:rPr>
              <a:t> </a:t>
            </a:r>
            <a:r>
              <a:rPr lang="fr-CA" sz="2800" dirty="0" smtClean="0">
                <a:latin typeface="Calibri Light" panose="020F0302020204030204" pitchFamily="34" charset="0"/>
              </a:rPr>
              <a:t>   </a:t>
            </a:r>
            <a:r>
              <a:rPr lang="fr-CA" sz="2400" dirty="0" smtClean="0">
                <a:latin typeface="Calibri Light" panose="020F0302020204030204" pitchFamily="34" charset="0"/>
              </a:rPr>
              <a:t>(</a:t>
            </a:r>
            <a:r>
              <a:rPr lang="fr-CA" sz="2400" dirty="0">
                <a:latin typeface="Calibri Light" panose="020F0302020204030204" pitchFamily="34" charset="0"/>
              </a:rPr>
              <a:t>consciente ou non).</a:t>
            </a:r>
            <a:endParaRPr lang="fr-CA" sz="2800" dirty="0">
              <a:latin typeface="Calibri Light" panose="020F0302020204030204" pitchFamily="34" charset="0"/>
            </a:endParaRPr>
          </a:p>
          <a:p>
            <a:endParaRPr lang="fr-CA" sz="2800" dirty="0">
              <a:solidFill>
                <a:schemeClr val="tx1"/>
              </a:solidFill>
              <a:latin typeface="Calibri Light" panose="020F0302020204030204" pitchFamily="34" charset="0"/>
            </a:endParaRPr>
          </a:p>
        </p:txBody>
      </p:sp>
      <p:pic>
        <p:nvPicPr>
          <p:cNvPr id="1027"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91930" y="3183688"/>
            <a:ext cx="2712837" cy="221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4926052" y="1341929"/>
            <a:ext cx="3438226" cy="232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18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4">
                                            <p:txEl>
                                              <p:pRg st="1" end="1"/>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p:cTn id="32" dur="500" fill="hold"/>
                                        <p:tgtEl>
                                          <p:spTgt spid="1028"/>
                                        </p:tgtEl>
                                        <p:attrNameLst>
                                          <p:attrName>ppt_w</p:attrName>
                                        </p:attrNameLst>
                                      </p:cBhvr>
                                      <p:tavLst>
                                        <p:tav tm="0">
                                          <p:val>
                                            <p:fltVal val="0"/>
                                          </p:val>
                                        </p:tav>
                                        <p:tav tm="100000">
                                          <p:val>
                                            <p:strVal val="#ppt_w"/>
                                          </p:val>
                                        </p:tav>
                                      </p:tavLst>
                                    </p:anim>
                                    <p:anim calcmode="lin" valueType="num">
                                      <p:cBhvr>
                                        <p:cTn id="33" dur="500" fill="hold"/>
                                        <p:tgtEl>
                                          <p:spTgt spid="1028"/>
                                        </p:tgtEl>
                                        <p:attrNameLst>
                                          <p:attrName>ppt_h</p:attrName>
                                        </p:attrNameLst>
                                      </p:cBhvr>
                                      <p:tavLst>
                                        <p:tav tm="0">
                                          <p:val>
                                            <p:fltVal val="0"/>
                                          </p:val>
                                        </p:tav>
                                        <p:tav tm="100000">
                                          <p:val>
                                            <p:strVal val="#ppt_h"/>
                                          </p:val>
                                        </p:tav>
                                      </p:tavLst>
                                    </p:anim>
                                    <p:animEffect transition="in" filter="fade">
                                      <p:cBhvr>
                                        <p:cTn id="3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9" cstate="email">
            <a:extLst>
              <a:ext uri="{28A0092B-C50C-407E-A947-70E740481C1C}">
                <a14:useLocalDpi xmlns:a14="http://schemas.microsoft.com/office/drawing/2010/main" val="0"/>
              </a:ext>
            </a:extLst>
          </a:blip>
          <a:stretch>
            <a:fillRect/>
          </a:stretch>
        </p:blipFill>
        <p:spPr>
          <a:xfrm>
            <a:off x="6200859" y="2913863"/>
            <a:ext cx="1566310" cy="1566310"/>
          </a:xfrm>
          <a:prstGeom prst="rect">
            <a:avLst/>
          </a:prstGeom>
        </p:spPr>
      </p:pic>
      <p:pic>
        <p:nvPicPr>
          <p:cNvPr id="2050" name="Picture 2"/>
          <p:cNvPicPr>
            <a:picLocks noChangeAspect="1" noChangeArrowheads="1"/>
          </p:cNvPicPr>
          <p:nvPr>
            <p:custDataLst>
              <p:tags r:id="rId2"/>
            </p:custDataLst>
          </p:nvPr>
        </p:nvPicPr>
        <p:blipFill>
          <a:blip r:embed="rId10" cstate="email">
            <a:extLst>
              <a:ext uri="{28A0092B-C50C-407E-A947-70E740481C1C}">
                <a14:useLocalDpi xmlns:a14="http://schemas.microsoft.com/office/drawing/2010/main" val="0"/>
              </a:ext>
            </a:extLst>
          </a:blip>
          <a:srcRect/>
          <a:stretch>
            <a:fillRect/>
          </a:stretch>
        </p:blipFill>
        <p:spPr bwMode="auto">
          <a:xfrm>
            <a:off x="4608157" y="4161410"/>
            <a:ext cx="1826005" cy="154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custDataLst>
              <p:tags r:id="rId3"/>
            </p:custDataLst>
          </p:nvPr>
        </p:nvSpPr>
        <p:spPr>
          <a:xfrm>
            <a:off x="414437" y="562653"/>
            <a:ext cx="8229600" cy="4822850"/>
          </a:xfrm>
        </p:spPr>
        <p:txBody>
          <a:bodyPr>
            <a:normAutofit fontScale="92500" lnSpcReduction="10000"/>
          </a:bodyPr>
          <a:lstStyle/>
          <a:p>
            <a:pPr marL="0" indent="0">
              <a:buClr>
                <a:srgbClr val="92D050"/>
              </a:buClr>
              <a:buNone/>
            </a:pPr>
            <a:r>
              <a:rPr lang="fr-CA" sz="3900" b="1" dirty="0">
                <a:solidFill>
                  <a:schemeClr val="accent6">
                    <a:lumMod val="75000"/>
                  </a:schemeClr>
                </a:solidFill>
                <a:latin typeface="Calibri Light" panose="020F0302020204030204" pitchFamily="34" charset="0"/>
              </a:rPr>
              <a:t>L’étape du stress aigu</a:t>
            </a:r>
            <a:endParaRPr lang="fr-CA" sz="4400" b="1" dirty="0">
              <a:solidFill>
                <a:schemeClr val="accent6">
                  <a:lumMod val="75000"/>
                </a:schemeClr>
              </a:solidFill>
              <a:latin typeface="Calibri Light" panose="020F0302020204030204" pitchFamily="34" charset="0"/>
            </a:endParaRPr>
          </a:p>
          <a:p>
            <a:pPr>
              <a:buClr>
                <a:srgbClr val="92D050"/>
              </a:buClr>
            </a:pPr>
            <a:endParaRPr lang="fr-CA" sz="4400" b="1" dirty="0">
              <a:solidFill>
                <a:schemeClr val="accent6">
                  <a:lumMod val="75000"/>
                </a:schemeClr>
              </a:solidFill>
              <a:effectLst>
                <a:outerShdw blurRad="38100" dist="38100" dir="2700000" algn="tl">
                  <a:srgbClr val="000000">
                    <a:alpha val="43137"/>
                  </a:srgbClr>
                </a:outerShdw>
              </a:effectLst>
              <a:latin typeface="Calibri Light" panose="020F0302020204030204" pitchFamily="34" charset="0"/>
            </a:endParaRPr>
          </a:p>
          <a:p>
            <a:pPr marL="0" indent="0">
              <a:buClr>
                <a:srgbClr val="92D050"/>
              </a:buClr>
              <a:buNone/>
            </a:pPr>
            <a:r>
              <a:rPr lang="fr-CA" sz="3900" b="1" dirty="0">
                <a:solidFill>
                  <a:schemeClr val="accent6">
                    <a:lumMod val="75000"/>
                  </a:schemeClr>
                </a:solidFill>
                <a:latin typeface="Calibri Light" panose="020F0302020204030204" pitchFamily="34" charset="0"/>
              </a:rPr>
              <a:t>L’étape « </a:t>
            </a:r>
            <a:r>
              <a:rPr lang="fr-CA" sz="3900" b="1" dirty="0" err="1">
                <a:solidFill>
                  <a:schemeClr val="accent6">
                    <a:lumMod val="75000"/>
                  </a:schemeClr>
                </a:solidFill>
                <a:latin typeface="Calibri Light" panose="020F0302020204030204" pitchFamily="34" charset="0"/>
              </a:rPr>
              <a:t>Pepto-Bismol</a:t>
            </a:r>
            <a:r>
              <a:rPr lang="fr-CA" sz="3900" b="1" dirty="0">
                <a:solidFill>
                  <a:schemeClr val="accent6">
                    <a:lumMod val="75000"/>
                  </a:schemeClr>
                </a:solidFill>
                <a:effectLst>
                  <a:outerShdw blurRad="38100" dist="38100" dir="2700000" algn="tl">
                    <a:srgbClr val="000000">
                      <a:alpha val="43137"/>
                    </a:srgbClr>
                  </a:outerShdw>
                </a:effectLst>
                <a:latin typeface="Calibri Light" panose="020F0302020204030204" pitchFamily="34" charset="0"/>
              </a:rPr>
              <a:t> »</a:t>
            </a:r>
            <a:endParaRPr lang="fr-CA" sz="4400" b="1" dirty="0">
              <a:solidFill>
                <a:schemeClr val="accent6">
                  <a:lumMod val="75000"/>
                </a:schemeClr>
              </a:solidFill>
              <a:effectLst>
                <a:outerShdw blurRad="38100" dist="38100" dir="2700000" algn="tl">
                  <a:srgbClr val="000000">
                    <a:alpha val="43137"/>
                  </a:srgbClr>
                </a:outerShdw>
              </a:effectLst>
              <a:latin typeface="Calibri Light" panose="020F0302020204030204" pitchFamily="34" charset="0"/>
            </a:endParaRPr>
          </a:p>
          <a:p>
            <a:pPr>
              <a:buClr>
                <a:srgbClr val="92D050"/>
              </a:buClr>
            </a:pPr>
            <a:endParaRPr lang="fr-CA" sz="4400" b="1" dirty="0">
              <a:solidFill>
                <a:schemeClr val="accent6">
                  <a:lumMod val="75000"/>
                </a:schemeClr>
              </a:solidFill>
              <a:effectLst>
                <a:outerShdw blurRad="38100" dist="38100" dir="2700000" algn="tl">
                  <a:srgbClr val="000000">
                    <a:alpha val="43137"/>
                  </a:srgbClr>
                </a:outerShdw>
              </a:effectLst>
              <a:latin typeface="Calibri Light" panose="020F0302020204030204" pitchFamily="34" charset="0"/>
            </a:endParaRPr>
          </a:p>
          <a:p>
            <a:pPr marL="0" indent="0">
              <a:buClr>
                <a:srgbClr val="92D050"/>
              </a:buClr>
              <a:buNone/>
            </a:pPr>
            <a:r>
              <a:rPr lang="fr-CA" sz="3900" b="1" dirty="0">
                <a:solidFill>
                  <a:schemeClr val="accent6">
                    <a:lumMod val="75000"/>
                  </a:schemeClr>
                </a:solidFill>
                <a:latin typeface="Calibri Light" panose="020F0302020204030204" pitchFamily="34" charset="0"/>
              </a:rPr>
              <a:t>L’étape « Rhum &amp; Coke »</a:t>
            </a:r>
            <a:endParaRPr lang="fr-CA" sz="4400" b="1" dirty="0">
              <a:solidFill>
                <a:schemeClr val="accent6">
                  <a:lumMod val="75000"/>
                </a:schemeClr>
              </a:solidFill>
              <a:latin typeface="Calibri Light" panose="020F0302020204030204" pitchFamily="34" charset="0"/>
            </a:endParaRPr>
          </a:p>
          <a:p>
            <a:pPr>
              <a:buClr>
                <a:srgbClr val="92D050"/>
              </a:buClr>
            </a:pPr>
            <a:endParaRPr lang="fr-CA" sz="4400" b="1" dirty="0">
              <a:solidFill>
                <a:schemeClr val="accent6">
                  <a:lumMod val="75000"/>
                </a:schemeClr>
              </a:solidFill>
              <a:effectLst>
                <a:outerShdw blurRad="38100" dist="38100" dir="2700000" algn="tl">
                  <a:srgbClr val="000000">
                    <a:alpha val="43137"/>
                  </a:srgbClr>
                </a:outerShdw>
              </a:effectLst>
              <a:latin typeface="Calibri Light" panose="020F0302020204030204" pitchFamily="34" charset="0"/>
            </a:endParaRPr>
          </a:p>
          <a:p>
            <a:pPr marL="0" indent="0">
              <a:buClr>
                <a:srgbClr val="92D050"/>
              </a:buClr>
              <a:buNone/>
            </a:pPr>
            <a:r>
              <a:rPr lang="fr-CA" sz="3900" b="1" dirty="0">
                <a:solidFill>
                  <a:schemeClr val="accent6">
                    <a:lumMod val="75000"/>
                  </a:schemeClr>
                </a:solidFill>
                <a:latin typeface="Calibri Light" panose="020F0302020204030204" pitchFamily="34" charset="0"/>
              </a:rPr>
              <a:t>L’étape du verre d’eau</a:t>
            </a:r>
            <a:endParaRPr lang="fr-CA" sz="4400" b="1" dirty="0">
              <a:solidFill>
                <a:schemeClr val="accent6">
                  <a:lumMod val="75000"/>
                </a:schemeClr>
              </a:solidFill>
              <a:latin typeface="Calibri Light" panose="020F0302020204030204" pitchFamily="34" charset="0"/>
            </a:endParaRPr>
          </a:p>
          <a:p>
            <a:endParaRPr lang="fr-CA" sz="2000" b="1" dirty="0">
              <a:solidFill>
                <a:srgbClr val="FF0000"/>
              </a:solidFill>
              <a:effectLst>
                <a:outerShdw blurRad="38100" dist="38100" dir="2700000" algn="tl">
                  <a:srgbClr val="000000">
                    <a:alpha val="43137"/>
                  </a:srgbClr>
                </a:outerShdw>
              </a:effectLst>
              <a:latin typeface="Calibri Light" panose="020F0302020204030204" pitchFamily="34" charset="0"/>
            </a:endParaRPr>
          </a:p>
          <a:p>
            <a:endParaRPr lang="fr-CA" sz="2000" b="1" dirty="0">
              <a:solidFill>
                <a:srgbClr val="FF0000"/>
              </a:solidFill>
              <a:effectLst>
                <a:outerShdw blurRad="38100" dist="38100" dir="2700000" algn="tl">
                  <a:srgbClr val="000000">
                    <a:alpha val="43137"/>
                  </a:srgbClr>
                </a:outerShdw>
              </a:effectLst>
              <a:latin typeface="Calibri Light" panose="020F0302020204030204" pitchFamily="34" charset="0"/>
            </a:endParaRPr>
          </a:p>
        </p:txBody>
      </p:sp>
      <p:pic>
        <p:nvPicPr>
          <p:cNvPr id="4" name="Image 3"/>
          <p:cNvPicPr>
            <a:picLocks noChangeAspect="1"/>
          </p:cNvPicPr>
          <p:nvPr>
            <p:custDataLst>
              <p:tags r:id="rId4"/>
            </p:custDataLst>
          </p:nvPr>
        </p:nvPicPr>
        <p:blipFill>
          <a:blip r:embed="rId11" cstate="email">
            <a:extLst>
              <a:ext uri="{28A0092B-C50C-407E-A947-70E740481C1C}">
                <a14:useLocalDpi xmlns:a14="http://schemas.microsoft.com/office/drawing/2010/main" val="0"/>
              </a:ext>
            </a:extLst>
          </a:blip>
          <a:stretch>
            <a:fillRect/>
          </a:stretch>
        </p:blipFill>
        <p:spPr>
          <a:xfrm>
            <a:off x="4608157" y="116732"/>
            <a:ext cx="1962442" cy="1469937"/>
          </a:xfrm>
          <a:prstGeom prst="rect">
            <a:avLst/>
          </a:prstGeom>
        </p:spPr>
      </p:pic>
      <p:pic>
        <p:nvPicPr>
          <p:cNvPr id="5" name="Image 4"/>
          <p:cNvPicPr>
            <a:picLocks noChangeAspect="1"/>
          </p:cNvPicPr>
          <p:nvPr>
            <p:custDataLst>
              <p:tags r:id="rId5"/>
            </p:custDataLst>
          </p:nvPr>
        </p:nvPicPr>
        <p:blipFill>
          <a:blip r:embed="rId12" cstate="email">
            <a:extLst>
              <a:ext uri="{28A0092B-C50C-407E-A947-70E740481C1C}">
                <a14:useLocalDpi xmlns:a14="http://schemas.microsoft.com/office/drawing/2010/main" val="0"/>
              </a:ext>
            </a:extLst>
          </a:blip>
          <a:stretch>
            <a:fillRect/>
          </a:stretch>
        </p:blipFill>
        <p:spPr>
          <a:xfrm>
            <a:off x="6984014" y="1448775"/>
            <a:ext cx="1083379" cy="1465088"/>
          </a:xfrm>
          <a:prstGeom prst="rect">
            <a:avLst/>
          </a:prstGeom>
        </p:spPr>
      </p:pic>
      <p:pic>
        <p:nvPicPr>
          <p:cNvPr id="6" name="Image 5"/>
          <p:cNvPicPr>
            <a:picLocks noChangeAspect="1"/>
          </p:cNvPicPr>
          <p:nvPr>
            <p:custDataLst>
              <p:tags r:id="rId6"/>
            </p:custDataLst>
          </p:nvPr>
        </p:nvPicPr>
        <p:blipFill>
          <a:blip r:embed="rId13" cstate="email">
            <a:extLst>
              <a:ext uri="{28A0092B-C50C-407E-A947-70E740481C1C}">
                <a14:useLocalDpi xmlns:a14="http://schemas.microsoft.com/office/drawing/2010/main" val="0"/>
              </a:ext>
            </a:extLst>
          </a:blip>
          <a:stretch>
            <a:fillRect/>
          </a:stretch>
        </p:blipFill>
        <p:spPr>
          <a:xfrm>
            <a:off x="5462673" y="1517617"/>
            <a:ext cx="1357299" cy="1327403"/>
          </a:xfrm>
          <a:prstGeom prst="rect">
            <a:avLst/>
          </a:prstGeom>
        </p:spPr>
      </p:pic>
    </p:spTree>
    <p:extLst>
      <p:ext uri="{BB962C8B-B14F-4D97-AF65-F5344CB8AC3E}">
        <p14:creationId xmlns:p14="http://schemas.microsoft.com/office/powerpoint/2010/main" val="114115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80">
                                          <p:stCondLst>
                                            <p:cond delay="0"/>
                                          </p:stCondLst>
                                        </p:cTn>
                                        <p:tgtEl>
                                          <p:spTgt spid="3">
                                            <p:txEl>
                                              <p:pRg st="6" end="6"/>
                                            </p:txEl>
                                          </p:spTgt>
                                        </p:tgtEl>
                                      </p:cBhvr>
                                    </p:animEffect>
                                    <p:anim calcmode="lin" valueType="num">
                                      <p:cBhvr>
                                        <p:cTn id="4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6" end="6"/>
                                            </p:txEl>
                                          </p:spTgt>
                                        </p:tgtEl>
                                      </p:cBhvr>
                                      <p:to x="100000" y="60000"/>
                                    </p:animScale>
                                    <p:animScale>
                                      <p:cBhvr>
                                        <p:cTn id="46" dur="166" decel="50000">
                                          <p:stCondLst>
                                            <p:cond delay="676"/>
                                          </p:stCondLst>
                                        </p:cTn>
                                        <p:tgtEl>
                                          <p:spTgt spid="3">
                                            <p:txEl>
                                              <p:pRg st="6" end="6"/>
                                            </p:txEl>
                                          </p:spTgt>
                                        </p:tgtEl>
                                      </p:cBhvr>
                                      <p:to x="100000" y="100000"/>
                                    </p:animScale>
                                    <p:animScale>
                                      <p:cBhvr>
                                        <p:cTn id="47" dur="26">
                                          <p:stCondLst>
                                            <p:cond delay="1312"/>
                                          </p:stCondLst>
                                        </p:cTn>
                                        <p:tgtEl>
                                          <p:spTgt spid="3">
                                            <p:txEl>
                                              <p:pRg st="6" end="6"/>
                                            </p:txEl>
                                          </p:spTgt>
                                        </p:tgtEl>
                                      </p:cBhvr>
                                      <p:to x="100000" y="80000"/>
                                    </p:animScale>
                                    <p:animScale>
                                      <p:cBhvr>
                                        <p:cTn id="48" dur="166" decel="50000">
                                          <p:stCondLst>
                                            <p:cond delay="1338"/>
                                          </p:stCondLst>
                                        </p:cTn>
                                        <p:tgtEl>
                                          <p:spTgt spid="3">
                                            <p:txEl>
                                              <p:pRg st="6" end="6"/>
                                            </p:txEl>
                                          </p:spTgt>
                                        </p:tgtEl>
                                      </p:cBhvr>
                                      <p:to x="100000" y="100000"/>
                                    </p:animScale>
                                    <p:animScale>
                                      <p:cBhvr>
                                        <p:cTn id="49" dur="26">
                                          <p:stCondLst>
                                            <p:cond delay="1642"/>
                                          </p:stCondLst>
                                        </p:cTn>
                                        <p:tgtEl>
                                          <p:spTgt spid="3">
                                            <p:txEl>
                                              <p:pRg st="6" end="6"/>
                                            </p:txEl>
                                          </p:spTgt>
                                        </p:tgtEl>
                                      </p:cBhvr>
                                      <p:to x="100000" y="90000"/>
                                    </p:animScale>
                                    <p:animScale>
                                      <p:cBhvr>
                                        <p:cTn id="50" dur="166" decel="50000">
                                          <p:stCondLst>
                                            <p:cond delay="1668"/>
                                          </p:stCondLst>
                                        </p:cTn>
                                        <p:tgtEl>
                                          <p:spTgt spid="3">
                                            <p:txEl>
                                              <p:pRg st="6" end="6"/>
                                            </p:txEl>
                                          </p:spTgt>
                                        </p:tgtEl>
                                      </p:cBhvr>
                                      <p:to x="100000" y="100000"/>
                                    </p:animScale>
                                    <p:animScale>
                                      <p:cBhvr>
                                        <p:cTn id="51" dur="26">
                                          <p:stCondLst>
                                            <p:cond delay="1808"/>
                                          </p:stCondLst>
                                        </p:cTn>
                                        <p:tgtEl>
                                          <p:spTgt spid="3">
                                            <p:txEl>
                                              <p:pRg st="6" end="6"/>
                                            </p:txEl>
                                          </p:spTgt>
                                        </p:tgtEl>
                                      </p:cBhvr>
                                      <p:to x="100000" y="95000"/>
                                    </p:animScale>
                                    <p:animScale>
                                      <p:cBhvr>
                                        <p:cTn id="52" dur="166" decel="50000">
                                          <p:stCondLst>
                                            <p:cond delay="1834"/>
                                          </p:stCondLst>
                                        </p:cTn>
                                        <p:tgtEl>
                                          <p:spTgt spid="3">
                                            <p:txEl>
                                              <p:pRg st="6" end="6"/>
                                            </p:txEl>
                                          </p:spTgt>
                                        </p:tgtEl>
                                      </p:cBhvr>
                                      <p:to x="100000" y="100000"/>
                                    </p:animScale>
                                  </p:childTnLst>
                                </p:cTn>
                              </p:par>
                              <p:par>
                                <p:cTn id="53" presetID="1" presetClass="entr" presetSubtype="0" fill="hold" nodeType="withEffect">
                                  <p:stCondLst>
                                    <p:cond delay="0"/>
                                  </p:stCondLst>
                                  <p:childTnLst>
                                    <p:set>
                                      <p:cBhvr>
                                        <p:cTn id="5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4433966" y="1528613"/>
            <a:ext cx="4259654" cy="320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custDataLst>
              <p:tags r:id="rId2"/>
            </p:custDataLst>
          </p:nvPr>
        </p:nvSpPr>
        <p:spPr/>
        <p:txBody>
          <a:bodyPr>
            <a:noAutofit/>
          </a:bodyPr>
          <a:lstStyle/>
          <a:p>
            <a:r>
              <a:rPr lang="fr-CA" b="1" dirty="0" smtClean="0">
                <a:solidFill>
                  <a:schemeClr val="tx1"/>
                </a:solidFill>
                <a:effectLst>
                  <a:outerShdw blurRad="38100" dist="38100" dir="2700000" algn="tl">
                    <a:srgbClr val="000000">
                      <a:alpha val="43137"/>
                    </a:srgbClr>
                  </a:outerShdw>
                </a:effectLst>
                <a:latin typeface="Calibri Light" panose="020F0302020204030204" pitchFamily="34" charset="0"/>
              </a:rPr>
              <a:t>Manifestations physiques du stress</a:t>
            </a:r>
            <a:endParaRPr lang="fr-CA" b="1" dirty="0">
              <a:solidFill>
                <a:schemeClr val="tx1"/>
              </a:solidFill>
              <a:effectLst>
                <a:outerShdw blurRad="38100" dist="38100" dir="2700000" algn="tl">
                  <a:srgbClr val="000000">
                    <a:alpha val="43137"/>
                  </a:srgbClr>
                </a:outerShdw>
              </a:effectLst>
              <a:latin typeface="Calibri Light" panose="020F0302020204030204" pitchFamily="34" charset="0"/>
            </a:endParaRPr>
          </a:p>
        </p:txBody>
      </p:sp>
      <p:sp>
        <p:nvSpPr>
          <p:cNvPr id="3" name="Espace réservé du contenu 2"/>
          <p:cNvSpPr>
            <a:spLocks noGrp="1"/>
          </p:cNvSpPr>
          <p:nvPr>
            <p:ph idx="1"/>
            <p:custDataLst>
              <p:tags r:id="rId3"/>
            </p:custDataLst>
          </p:nvPr>
        </p:nvSpPr>
        <p:spPr>
          <a:xfrm>
            <a:off x="404482" y="1502570"/>
            <a:ext cx="8568952" cy="4535623"/>
          </a:xfrm>
        </p:spPr>
        <p:txBody>
          <a:bodyPr>
            <a:normAutofit lnSpcReduction="10000"/>
          </a:bodyPr>
          <a:lstStyle/>
          <a:p>
            <a:pPr>
              <a:lnSpc>
                <a:spcPct val="110000"/>
              </a:lnSpc>
              <a:spcBef>
                <a:spcPts val="0"/>
              </a:spcBef>
              <a:buClr>
                <a:srgbClr val="99CC00"/>
              </a:buClr>
            </a:pPr>
            <a:r>
              <a:rPr lang="fr-CA" altLang="fr-FR" sz="2400" dirty="0">
                <a:solidFill>
                  <a:schemeClr val="tx1"/>
                </a:solidFill>
                <a:sym typeface="Monotype Sorts"/>
              </a:rPr>
              <a:t>G</a:t>
            </a:r>
            <a:r>
              <a:rPr lang="fr-CA" altLang="fr-FR" sz="2400" dirty="0">
                <a:solidFill>
                  <a:schemeClr val="tx1"/>
                </a:solidFill>
              </a:rPr>
              <a:t>êne thoracique </a:t>
            </a:r>
          </a:p>
          <a:p>
            <a:pPr>
              <a:lnSpc>
                <a:spcPct val="110000"/>
              </a:lnSpc>
              <a:spcBef>
                <a:spcPts val="0"/>
              </a:spcBef>
              <a:buClr>
                <a:srgbClr val="99CC00"/>
              </a:buClr>
            </a:pPr>
            <a:r>
              <a:rPr lang="fr-CA" altLang="fr-FR" sz="2400" dirty="0">
                <a:solidFill>
                  <a:schemeClr val="tx1"/>
                </a:solidFill>
              </a:rPr>
              <a:t>Maux de tête</a:t>
            </a:r>
          </a:p>
          <a:p>
            <a:pPr>
              <a:lnSpc>
                <a:spcPct val="110000"/>
              </a:lnSpc>
              <a:spcBef>
                <a:spcPts val="0"/>
              </a:spcBef>
              <a:buClr>
                <a:srgbClr val="99CC00"/>
              </a:buClr>
            </a:pPr>
            <a:r>
              <a:rPr lang="fr-CA" altLang="fr-FR" sz="2400" dirty="0">
                <a:solidFill>
                  <a:schemeClr val="tx1"/>
                </a:solidFill>
              </a:rPr>
              <a:t>Palpitations cardiaques</a:t>
            </a:r>
          </a:p>
          <a:p>
            <a:pPr>
              <a:lnSpc>
                <a:spcPct val="110000"/>
              </a:lnSpc>
              <a:spcBef>
                <a:spcPts val="0"/>
              </a:spcBef>
              <a:buClr>
                <a:srgbClr val="99CC00"/>
              </a:buClr>
            </a:pPr>
            <a:r>
              <a:rPr lang="fr-CA" altLang="fr-FR" sz="2400" dirty="0">
                <a:solidFill>
                  <a:schemeClr val="tx1"/>
                </a:solidFill>
              </a:rPr>
              <a:t>Vertige</a:t>
            </a:r>
          </a:p>
          <a:p>
            <a:pPr>
              <a:lnSpc>
                <a:spcPct val="110000"/>
              </a:lnSpc>
              <a:spcBef>
                <a:spcPts val="0"/>
              </a:spcBef>
              <a:buClr>
                <a:srgbClr val="99CC00"/>
              </a:buClr>
            </a:pPr>
            <a:r>
              <a:rPr lang="fr-CA" altLang="fr-FR" sz="2400" dirty="0">
                <a:solidFill>
                  <a:schemeClr val="tx1"/>
                </a:solidFill>
              </a:rPr>
              <a:t>Souffle </a:t>
            </a:r>
            <a:r>
              <a:rPr lang="fr-CA" altLang="fr-FR" sz="2400" dirty="0" smtClean="0">
                <a:solidFill>
                  <a:schemeClr val="tx1"/>
                </a:solidFill>
              </a:rPr>
              <a:t>coupé</a:t>
            </a:r>
            <a:endParaRPr lang="fr-CA" altLang="fr-FR" sz="2400" dirty="0">
              <a:solidFill>
                <a:schemeClr val="tx1"/>
              </a:solidFill>
            </a:endParaRPr>
          </a:p>
          <a:p>
            <a:pPr>
              <a:lnSpc>
                <a:spcPct val="110000"/>
              </a:lnSpc>
              <a:spcBef>
                <a:spcPts val="0"/>
              </a:spcBef>
              <a:buClr>
                <a:srgbClr val="99CC00"/>
              </a:buClr>
            </a:pPr>
            <a:r>
              <a:rPr lang="fr-CA" altLang="fr-FR" sz="2400" dirty="0">
                <a:solidFill>
                  <a:schemeClr val="tx1"/>
                </a:solidFill>
              </a:rPr>
              <a:t>Papillons dans le ventre</a:t>
            </a:r>
          </a:p>
          <a:p>
            <a:pPr>
              <a:lnSpc>
                <a:spcPct val="110000"/>
              </a:lnSpc>
              <a:spcBef>
                <a:spcPts val="0"/>
              </a:spcBef>
              <a:buClr>
                <a:srgbClr val="99CC00"/>
              </a:buClr>
            </a:pPr>
            <a:r>
              <a:rPr lang="fr-CA" altLang="fr-FR" sz="2400" dirty="0">
                <a:solidFill>
                  <a:schemeClr val="tx1"/>
                </a:solidFill>
              </a:rPr>
              <a:t>Transpiration</a:t>
            </a:r>
          </a:p>
          <a:p>
            <a:pPr>
              <a:lnSpc>
                <a:spcPct val="110000"/>
              </a:lnSpc>
              <a:spcBef>
                <a:spcPts val="0"/>
              </a:spcBef>
              <a:buClr>
                <a:srgbClr val="99CC00"/>
              </a:buClr>
            </a:pPr>
            <a:r>
              <a:rPr lang="fr-CA" altLang="fr-FR" sz="2400" dirty="0">
                <a:solidFill>
                  <a:schemeClr val="tx1"/>
                </a:solidFill>
              </a:rPr>
              <a:t>Tremblements</a:t>
            </a:r>
          </a:p>
          <a:p>
            <a:pPr marL="0" indent="0">
              <a:lnSpc>
                <a:spcPct val="120000"/>
              </a:lnSpc>
              <a:buClr>
                <a:srgbClr val="99CC00"/>
              </a:buClr>
              <a:buNone/>
            </a:pPr>
            <a:r>
              <a:rPr lang="fr-CA" altLang="fr-FR" sz="3800" b="1" dirty="0">
                <a:solidFill>
                  <a:srgbClr val="5F5F5F"/>
                </a:solidFill>
                <a:effectLst>
                  <a:outerShdw blurRad="38100" dist="38100" dir="2700000" algn="tl">
                    <a:srgbClr val="000000">
                      <a:alpha val="43137"/>
                    </a:srgbClr>
                  </a:outerShdw>
                </a:effectLst>
                <a:latin typeface="Calibri Light" panose="020F0302020204030204" pitchFamily="34" charset="0"/>
              </a:rPr>
              <a:t/>
            </a:r>
            <a:br>
              <a:rPr lang="fr-CA" altLang="fr-FR" sz="3800" b="1" dirty="0">
                <a:solidFill>
                  <a:srgbClr val="5F5F5F"/>
                </a:solidFill>
                <a:effectLst>
                  <a:outerShdw blurRad="38100" dist="38100" dir="2700000" algn="tl">
                    <a:srgbClr val="000000">
                      <a:alpha val="43137"/>
                    </a:srgbClr>
                  </a:outerShdw>
                </a:effectLst>
                <a:latin typeface="Calibri Light" panose="020F0302020204030204" pitchFamily="34" charset="0"/>
              </a:rPr>
            </a:br>
            <a:endParaRPr lang="fr-CA" altLang="fr-FR" sz="3800" b="1" dirty="0">
              <a:solidFill>
                <a:srgbClr val="5F5F5F"/>
              </a:solidFill>
              <a:effectLst>
                <a:outerShdw blurRad="38100" dist="38100" dir="2700000" algn="tl">
                  <a:srgbClr val="000000">
                    <a:alpha val="43137"/>
                  </a:srgbClr>
                </a:outerShdw>
              </a:effectLst>
              <a:latin typeface="Calibri Light" panose="020F0302020204030204" pitchFamily="34" charset="0"/>
            </a:endParaRPr>
          </a:p>
          <a:p>
            <a:endParaRPr lang="fr-CA" dirty="0"/>
          </a:p>
        </p:txBody>
      </p:sp>
    </p:spTree>
    <p:extLst>
      <p:ext uri="{BB962C8B-B14F-4D97-AF65-F5344CB8AC3E}">
        <p14:creationId xmlns:p14="http://schemas.microsoft.com/office/powerpoint/2010/main" val="369083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5"/>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13"/>
</p:tagLst>
</file>

<file path=ppt/tags/tag27.xml><?xml version="1.0" encoding="utf-8"?>
<p:tagLst xmlns:a="http://schemas.openxmlformats.org/drawingml/2006/main" xmlns:r="http://schemas.openxmlformats.org/officeDocument/2006/relationships" xmlns:p="http://schemas.openxmlformats.org/presentationml/2006/main">
  <p:tag name="NUM" val="1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1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3"/>
</p:tagLst>
</file>

<file path=ppt/tags/tag41.xml><?xml version="1.0" encoding="utf-8"?>
<p:tagLst xmlns:a="http://schemas.openxmlformats.org/drawingml/2006/main" xmlns:r="http://schemas.openxmlformats.org/officeDocument/2006/relationships" xmlns:p="http://schemas.openxmlformats.org/presentationml/2006/main">
  <p:tag name="NUM" val="1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9"/>
</p:tagLst>
</file>

<file path=ppt/tags/tag81.xml><?xml version="1.0" encoding="utf-8"?>
<p:tagLst xmlns:a="http://schemas.openxmlformats.org/drawingml/2006/main" xmlns:r="http://schemas.openxmlformats.org/officeDocument/2006/relationships" xmlns:p="http://schemas.openxmlformats.org/presentationml/2006/main">
  <p:tag name="NUM" val="10"/>
</p:tagLst>
</file>

<file path=ppt/tags/tag82.xml><?xml version="1.0" encoding="utf-8"?>
<p:tagLst xmlns:a="http://schemas.openxmlformats.org/drawingml/2006/main" xmlns:r="http://schemas.openxmlformats.org/officeDocument/2006/relationships" xmlns:p="http://schemas.openxmlformats.org/presentationml/2006/main">
  <p:tag name="NUM" val="11"/>
</p:tagLst>
</file>

<file path=ppt/tags/tag83.xml><?xml version="1.0" encoding="utf-8"?>
<p:tagLst xmlns:a="http://schemas.openxmlformats.org/drawingml/2006/main" xmlns:r="http://schemas.openxmlformats.org/officeDocument/2006/relationships" xmlns:p="http://schemas.openxmlformats.org/presentationml/2006/main">
  <p:tag name="NUM" val="12"/>
</p:tagLst>
</file>

<file path=ppt/tags/tag84.xml><?xml version="1.0" encoding="utf-8"?>
<p:tagLst xmlns:a="http://schemas.openxmlformats.org/drawingml/2006/main" xmlns:r="http://schemas.openxmlformats.org/officeDocument/2006/relationships" xmlns:p="http://schemas.openxmlformats.org/presentationml/2006/main">
  <p:tag name="NUM" val="13"/>
</p:tagLst>
</file>

<file path=ppt/tags/tag85.xml><?xml version="1.0" encoding="utf-8"?>
<p:tagLst xmlns:a="http://schemas.openxmlformats.org/drawingml/2006/main" xmlns:r="http://schemas.openxmlformats.org/officeDocument/2006/relationships" xmlns:p="http://schemas.openxmlformats.org/presentationml/2006/main">
  <p:tag name="NUM" val="14"/>
</p:tagLst>
</file>

<file path=ppt/tags/tag86.xml><?xml version="1.0" encoding="utf-8"?>
<p:tagLst xmlns:a="http://schemas.openxmlformats.org/drawingml/2006/main" xmlns:r="http://schemas.openxmlformats.org/officeDocument/2006/relationships" xmlns:p="http://schemas.openxmlformats.org/presentationml/2006/main">
  <p:tag name="NUM" val="15"/>
</p:tagLst>
</file>

<file path=ppt/tags/tag87.xml><?xml version="1.0" encoding="utf-8"?>
<p:tagLst xmlns:a="http://schemas.openxmlformats.org/drawingml/2006/main" xmlns:r="http://schemas.openxmlformats.org/officeDocument/2006/relationships" xmlns:p="http://schemas.openxmlformats.org/presentationml/2006/main">
  <p:tag name="NUM" val="16"/>
</p:tagLst>
</file>

<file path=ppt/tags/tag88.xml><?xml version="1.0" encoding="utf-8"?>
<p:tagLst xmlns:a="http://schemas.openxmlformats.org/drawingml/2006/main" xmlns:r="http://schemas.openxmlformats.org/officeDocument/2006/relationships" xmlns:p="http://schemas.openxmlformats.org/presentationml/2006/main">
  <p:tag name="NUM" val="17"/>
</p:tagLst>
</file>

<file path=ppt/tags/tag89.xml><?xml version="1.0" encoding="utf-8"?>
<p:tagLst xmlns:a="http://schemas.openxmlformats.org/drawingml/2006/main" xmlns:r="http://schemas.openxmlformats.org/officeDocument/2006/relationships" xmlns:p="http://schemas.openxmlformats.org/presentationml/2006/main">
  <p:tag name="NUM" val="18"/>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9"/>
</p:tagLst>
</file>

<file path=ppt/tags/tag91.xml><?xml version="1.0" encoding="utf-8"?>
<p:tagLst xmlns:a="http://schemas.openxmlformats.org/drawingml/2006/main" xmlns:r="http://schemas.openxmlformats.org/officeDocument/2006/relationships" xmlns:p="http://schemas.openxmlformats.org/presentationml/2006/main">
  <p:tag name="NUM" val="20"/>
</p:tagLst>
</file>

<file path=ppt/tags/tag92.xml><?xml version="1.0" encoding="utf-8"?>
<p:tagLst xmlns:a="http://schemas.openxmlformats.org/drawingml/2006/main" xmlns:r="http://schemas.openxmlformats.org/officeDocument/2006/relationships" xmlns:p="http://schemas.openxmlformats.org/presentationml/2006/main">
  <p:tag name="NUM" val="21"/>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S10167455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2000" dirty="0" smtClean="0">
            <a:solidFill>
              <a:srgbClr val="3333FF"/>
            </a:solidFill>
            <a:latin typeface="Boulder" pitchFamily="2"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A22FEAA163A842BD69E534171FA397" ma:contentTypeVersion="0" ma:contentTypeDescription="Crée un document." ma:contentTypeScope="" ma:versionID="f9c91bc32830c8eb576f02c5f826c148">
  <xsd:schema xmlns:xsd="http://www.w3.org/2001/XMLSchema" xmlns:xs="http://www.w3.org/2001/XMLSchema" xmlns:p="http://schemas.microsoft.com/office/2006/metadata/properties" targetNamespace="http://schemas.microsoft.com/office/2006/metadata/properties" ma:root="true" ma:fieldsID="08acc3d93b91e06ea679233e542b5d9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DDAE36-EC3E-4513-934E-E113D79D5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47F17E7-7C38-467D-BC2A-1E83028F407C}">
  <ds:schemaRefs>
    <ds:schemaRef ds:uri="http://schemas.microsoft.com/sharepoint/v3/contenttype/forms"/>
  </ds:schemaRefs>
</ds:datastoreItem>
</file>

<file path=customXml/itemProps3.xml><?xml version="1.0" encoding="utf-8"?>
<ds:datastoreItem xmlns:ds="http://schemas.openxmlformats.org/officeDocument/2006/customXml" ds:itemID="{A5465877-24CE-4569-93FF-7AA3DD4C33F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Affichage à l'écran (4:3)</PresentationFormat>
  <Paragraphs>463</Paragraphs>
  <Slides>46</Slides>
  <Notes>46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46</vt:i4>
      </vt:variant>
    </vt:vector>
  </HeadingPairs>
  <TitlesOfParts>
    <vt:vector size="56" baseType="lpstr">
      <vt:lpstr>MS PGothic</vt:lpstr>
      <vt:lpstr>Arial</vt:lpstr>
      <vt:lpstr>Arial Rounded MT Bold</vt:lpstr>
      <vt:lpstr>Boulder</vt:lpstr>
      <vt:lpstr>Calibri</vt:lpstr>
      <vt:lpstr>Calibri Light</vt:lpstr>
      <vt:lpstr>Georgia</vt:lpstr>
      <vt:lpstr>Monotype Sorts</vt:lpstr>
      <vt:lpstr>Times New Roman</vt:lpstr>
      <vt:lpstr>TS101674551</vt:lpstr>
      <vt:lpstr>Nathalie Landry Conseillère pédagogique en adaptation scolaire, CSDL</vt:lpstr>
      <vt:lpstr>STRESS VERSUS ANXIÉTÉ</vt:lpstr>
      <vt:lpstr>Deux prémisses…</vt:lpstr>
      <vt:lpstr>Stress ou anxiété? </vt:lpstr>
      <vt:lpstr>D’où vient le stress?</vt:lpstr>
      <vt:lpstr>Faire du C.I.N.É </vt:lpstr>
      <vt:lpstr>Stress absolu et stress relatif </vt:lpstr>
      <vt:lpstr>Présentation PowerPoint</vt:lpstr>
      <vt:lpstr>Manifestations physiques du stress</vt:lpstr>
      <vt:lpstr>Manifestations psychologiques du stress</vt:lpstr>
      <vt:lpstr>Répercussions du stress non géré</vt:lpstr>
      <vt:lpstr>Répercussions du stress non géré…suite</vt:lpstr>
      <vt:lpstr>Le stress et la mémoire</vt:lpstr>
      <vt:lpstr>Le stress, ni bon ni mauvais!</vt:lpstr>
      <vt:lpstr>Le CINÉ de vos élèves?  </vt:lpstr>
      <vt:lpstr>Le CINÉ des élèves</vt:lpstr>
      <vt:lpstr>Le CINÉ des élèves…suite</vt:lpstr>
      <vt:lpstr>Le CINÉ des élèves…suite</vt:lpstr>
      <vt:lpstr>Le CINÉ des élèves…suite</vt:lpstr>
      <vt:lpstr>Présentation PowerPoint</vt:lpstr>
      <vt:lpstr>Présentation PowerPoint</vt:lpstr>
      <vt:lpstr>Jeunes en situation de vulnérabilité : parcours accélérés, marqués par l’absence  ou la carence dans les réseaux de soutien </vt:lpstr>
      <vt:lpstr>Chasser le mammouth !</vt:lpstr>
      <vt:lpstr>L’inverse du stress est la résilience!</vt:lpstr>
      <vt:lpstr>Le coffre à outils du stress…et de l’anxiété</vt:lpstr>
      <vt:lpstr>ANXIÉTÉ</vt:lpstr>
      <vt:lpstr>Facteurs prédisposants</vt:lpstr>
      <vt:lpstr>Présentation PowerPoint</vt:lpstr>
      <vt:lpstr>Réponses adaptées VS réponses inadaptées</vt:lpstr>
      <vt:lpstr>Présentation PowerPoint</vt:lpstr>
      <vt:lpstr>Troubles associés</vt:lpstr>
      <vt:lpstr>Le monologue intérieur de l’élève anxieux</vt:lpstr>
      <vt:lpstr>Changer le monologue intérieur</vt:lpstr>
      <vt:lpstr>En classe…attitudes aidantes</vt:lpstr>
      <vt:lpstr>En classe…attitudes à éviter</vt:lpstr>
      <vt:lpstr>En classe…Stratégies</vt:lpstr>
      <vt:lpstr>Présentation PowerPoint</vt:lpstr>
      <vt:lpstr>Six types d’anxiété identifiés aux évaluations Zeidner  (Berger 2016)</vt:lpstr>
      <vt:lpstr>L’anxiété de performance</vt:lpstr>
      <vt:lpstr>Aider l’élève souffrant d’anxiété de performance</vt:lpstr>
      <vt:lpstr>Rétroaction de l’évaluation</vt:lpstr>
      <vt:lpstr>La relation maître-élève</vt:lpstr>
      <vt:lpstr>Pour aller plus loin…</vt:lpstr>
      <vt:lpstr>Présentation PowerPoint</vt:lpstr>
      <vt:lpstr>En conclusion…</vt:lpstr>
      <vt:lpstr>Bibliographie et références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Nathalie Landry Conseillère pédagogique en adaptation scolaire, CSDL</dc:title>
  <dc:creator/>
  <cp:lastModifiedBy/>
  <cp:revision>1</cp:revision>
  <dcterms:modified xsi:type="dcterms:W3CDTF">2017-05-23T14:31:58Z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y fmtid="{D5CDD505-2E9C-101B-9397-08002B2CF9AE}" pid="3" name="ContentTypeId">
    <vt:lpwstr>0x010100EFA22FEAA163A842BD69E534171FA397</vt:lpwstr>
  </property>
</Properties>
</file>