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4" r:id="rId1"/>
  </p:sldMasterIdLst>
  <p:notesMasterIdLst>
    <p:notesMasterId r:id="rId23"/>
  </p:notesMasterIdLst>
  <p:handoutMasterIdLst>
    <p:handoutMasterId r:id="rId24"/>
  </p:handoutMasterIdLst>
  <p:sldIdLst>
    <p:sldId id="256" r:id="rId2"/>
    <p:sldId id="276" r:id="rId3"/>
    <p:sldId id="265" r:id="rId4"/>
    <p:sldId id="267" r:id="rId5"/>
    <p:sldId id="277" r:id="rId6"/>
    <p:sldId id="266" r:id="rId7"/>
    <p:sldId id="261" r:id="rId8"/>
    <p:sldId id="257" r:id="rId9"/>
    <p:sldId id="258" r:id="rId10"/>
    <p:sldId id="262" r:id="rId11"/>
    <p:sldId id="263" r:id="rId12"/>
    <p:sldId id="259" r:id="rId13"/>
    <p:sldId id="271" r:id="rId14"/>
    <p:sldId id="280" r:id="rId15"/>
    <p:sldId id="281" r:id="rId16"/>
    <p:sldId id="283" r:id="rId17"/>
    <p:sldId id="273" r:id="rId18"/>
    <p:sldId id="282" r:id="rId19"/>
    <p:sldId id="269" r:id="rId20"/>
    <p:sldId id="264"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el Stéphanie" initials="AS" lastIdx="7" clrIdx="0">
    <p:extLst>
      <p:ext uri="{19B8F6BF-5375-455C-9EA6-DF929625EA0E}">
        <p15:presenceInfo xmlns:p15="http://schemas.microsoft.com/office/powerpoint/2012/main" userId="Arel Stépha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9T10:32:48.206" idx="2">
    <p:pos x="7495" y="1610"/>
    <p:text>Nombre de diagnostics, augmentation de la clientèle immigrante, différenciation, se donner des idées de stratégies</p:text>
    <p:extLst>
      <p:ext uri="{C676402C-5697-4E1C-873F-D02D1690AC5C}">
        <p15:threadingInfo xmlns:p15="http://schemas.microsoft.com/office/powerpoint/2012/main" timeZoneBias="300"/>
      </p:ext>
    </p:extLst>
  </p:cm>
  <p:cm authorId="1" dt="2019-01-19T16:33:59.574" idx="3">
    <p:pos x="7495" y="1746"/>
    <p:text>Trop de choses dans la même diapo ?</p:text>
    <p:extLst>
      <p:ext uri="{C676402C-5697-4E1C-873F-D02D1690AC5C}">
        <p15:threadingInfo xmlns:p15="http://schemas.microsoft.com/office/powerpoint/2012/main" timeZoneBias="30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19T16:49:07.668" idx="4">
    <p:pos x="7256" y="221"/>
    <p:text>présenté par l'équipe professionnelle, CP et CO</p:text>
    <p:extLst>
      <p:ext uri="{C676402C-5697-4E1C-873F-D02D1690AC5C}">
        <p15:threadingInfo xmlns:p15="http://schemas.microsoft.com/office/powerpoint/2012/main" timeZoneBias="300"/>
      </p:ext>
    </p:extLst>
  </p:cm>
  <p:cm authorId="1" dt="2019-01-19T16:50:34.545" idx="5">
    <p:pos x="7256" y="357"/>
    <p:text>Les membres de la direction ont participé aux études de cas en sous-groupe</p:text>
    <p:extLst>
      <p:ext uri="{C676402C-5697-4E1C-873F-D02D1690AC5C}">
        <p15:threadingInfo xmlns:p15="http://schemas.microsoft.com/office/powerpoint/2012/main" timeZoneBias="300">
          <p15:parentCm authorId="1" idx="4"/>
        </p15:threadingInfo>
      </p:ext>
    </p:extLst>
  </p:cm>
  <p:cm authorId="1" dt="2019-01-19T16:51:19.700" idx="6">
    <p:pos x="7256" y="493"/>
    <p:text>résultats du sondage 4,48 selon 4 questions 70% de réponses, près de leur réalité</p:text>
    <p:extLst>
      <p:ext uri="{C676402C-5697-4E1C-873F-D02D1690AC5C}">
        <p15:threadingInfo xmlns:p15="http://schemas.microsoft.com/office/powerpoint/2012/main" timeZoneBias="300">
          <p15:parentCm authorId="1" idx="4"/>
        </p15:threadingInfo>
      </p:ext>
    </p:extLst>
  </p:cm>
  <p:cm authorId="1" dt="2019-01-19T16:52:11.841" idx="7">
    <p:pos x="7256" y="629"/>
    <p:text>Avoir un temps de partage, outil concret, pratique</p:text>
    <p:extLst>
      <p:ext uri="{C676402C-5697-4E1C-873F-D02D1690AC5C}">
        <p15:threadingInfo xmlns:p15="http://schemas.microsoft.com/office/powerpoint/2012/main" timeZoneBias="300">
          <p15:parentCm authorId="1" idx="4"/>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353D9D-082C-46A4-BFA0-07544E87416A}" type="datetimeFigureOut">
              <a:rPr lang="fr-CA" smtClean="0"/>
              <a:t>2019-01-29</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99C5F4-E1CC-403E-8EC7-B2E146279BB0}" type="slidenum">
              <a:rPr lang="fr-CA" smtClean="0"/>
              <a:t>‹N°›</a:t>
            </a:fld>
            <a:endParaRPr lang="fr-CA"/>
          </a:p>
        </p:txBody>
      </p:sp>
    </p:spTree>
    <p:extLst>
      <p:ext uri="{BB962C8B-B14F-4D97-AF65-F5344CB8AC3E}">
        <p14:creationId xmlns:p14="http://schemas.microsoft.com/office/powerpoint/2010/main" val="332164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A51D-4A1D-4EE8-A559-4B0F2D4075E1}" type="datetimeFigureOut">
              <a:rPr lang="fr-CA" smtClean="0"/>
              <a:t>2019-01-29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6E722-C615-4202-83A6-29419642519A}" type="slidenum">
              <a:rPr lang="fr-CA" smtClean="0"/>
              <a:t>‹N°›</a:t>
            </a:fld>
            <a:endParaRPr lang="fr-CA"/>
          </a:p>
        </p:txBody>
      </p:sp>
    </p:spTree>
    <p:extLst>
      <p:ext uri="{BB962C8B-B14F-4D97-AF65-F5344CB8AC3E}">
        <p14:creationId xmlns:p14="http://schemas.microsoft.com/office/powerpoint/2010/main" val="37532629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8AB85E95-AD7A-4FB0-8AF1-582FE9DE1257}" type="datetime1">
              <a:rPr lang="fr-CA" smtClean="0"/>
              <a:t>2019-01-29</a:t>
            </a:fld>
            <a:endParaRPr lang="fr-CA"/>
          </a:p>
        </p:txBody>
      </p:sp>
      <p:sp>
        <p:nvSpPr>
          <p:cNvPr id="5" name="Footer Placeholder 4"/>
          <p:cNvSpPr>
            <a:spLocks noGrp="1"/>
          </p:cNvSpPr>
          <p:nvPr>
            <p:ph type="ftr" sz="quarter" idx="11"/>
          </p:nvPr>
        </p:nvSpPr>
        <p:spPr/>
        <p:txBody>
          <a:bodyPr/>
          <a:lstStyle/>
          <a:p>
            <a:r>
              <a:rPr lang="fr-CA"/>
              <a:t>Stéphanie Arel et Karine Jacques, CSRS (2019)</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C34F993-AC23-443E-B0E4-EBB558EE35F1}" type="slidenum">
              <a:rPr lang="fr-CA" smtClean="0"/>
              <a:t>‹N°›</a:t>
            </a:fld>
            <a:endParaRPr lang="fr-CA"/>
          </a:p>
        </p:txBody>
      </p:sp>
    </p:spTree>
    <p:extLst>
      <p:ext uri="{BB962C8B-B14F-4D97-AF65-F5344CB8AC3E}">
        <p14:creationId xmlns:p14="http://schemas.microsoft.com/office/powerpoint/2010/main" val="265031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EE9A97-25DA-4BDA-B559-81FA5625FB93}" type="datetime1">
              <a:rPr lang="fr-CA" smtClean="0"/>
              <a:t>2019-01-29</a:t>
            </a:fld>
            <a:endParaRPr lang="fr-CA"/>
          </a:p>
        </p:txBody>
      </p:sp>
      <p:sp>
        <p:nvSpPr>
          <p:cNvPr id="5" name="Footer Placeholder 4"/>
          <p:cNvSpPr>
            <a:spLocks noGrp="1"/>
          </p:cNvSpPr>
          <p:nvPr>
            <p:ph type="ftr" sz="quarter" idx="11"/>
          </p:nvPr>
        </p:nvSpPr>
        <p:spPr/>
        <p:txBody>
          <a:bodyPr/>
          <a:lstStyle/>
          <a:p>
            <a:r>
              <a:rPr lang="fr-CA"/>
              <a:t>Stéphanie Arel et Karine Jacques, CSRS (2019)</a:t>
            </a:r>
          </a:p>
        </p:txBody>
      </p:sp>
      <p:sp>
        <p:nvSpPr>
          <p:cNvPr id="6" name="Slide Number Placeholder 5"/>
          <p:cNvSpPr>
            <a:spLocks noGrp="1"/>
          </p:cNvSpPr>
          <p:nvPr>
            <p:ph type="sldNum" sz="quarter" idx="12"/>
          </p:nvPr>
        </p:nvSpPr>
        <p:spPr/>
        <p:txBody>
          <a:bodyPr/>
          <a:lstStyle/>
          <a:p>
            <a:fld id="{EC34F993-AC23-443E-B0E4-EBB558EE35F1}" type="slidenum">
              <a:rPr lang="fr-CA" smtClean="0"/>
              <a:t>‹N°›</a:t>
            </a:fld>
            <a:endParaRPr lang="fr-CA"/>
          </a:p>
        </p:txBody>
      </p:sp>
    </p:spTree>
    <p:extLst>
      <p:ext uri="{BB962C8B-B14F-4D97-AF65-F5344CB8AC3E}">
        <p14:creationId xmlns:p14="http://schemas.microsoft.com/office/powerpoint/2010/main" val="285127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39DA23-2A59-4F93-A791-4E6F2E6EEEDD}" type="datetime1">
              <a:rPr lang="fr-CA" smtClean="0"/>
              <a:t>2019-01-29</a:t>
            </a:fld>
            <a:endParaRPr lang="fr-CA"/>
          </a:p>
        </p:txBody>
      </p:sp>
      <p:sp>
        <p:nvSpPr>
          <p:cNvPr id="5" name="Footer Placeholder 4"/>
          <p:cNvSpPr>
            <a:spLocks noGrp="1"/>
          </p:cNvSpPr>
          <p:nvPr>
            <p:ph type="ftr" sz="quarter" idx="11"/>
          </p:nvPr>
        </p:nvSpPr>
        <p:spPr/>
        <p:txBody>
          <a:bodyPr/>
          <a:lstStyle/>
          <a:p>
            <a:r>
              <a:rPr lang="fr-CA"/>
              <a:t>Stéphanie Arel et Karine Jacques, CSRS (2019)</a:t>
            </a:r>
          </a:p>
        </p:txBody>
      </p:sp>
      <p:sp>
        <p:nvSpPr>
          <p:cNvPr id="6" name="Slide Number Placeholder 5"/>
          <p:cNvSpPr>
            <a:spLocks noGrp="1"/>
          </p:cNvSpPr>
          <p:nvPr>
            <p:ph type="sldNum" sz="quarter" idx="12"/>
          </p:nvPr>
        </p:nvSpPr>
        <p:spPr/>
        <p:txBody>
          <a:bodyPr/>
          <a:lstStyle/>
          <a:p>
            <a:fld id="{EC34F993-AC23-443E-B0E4-EBB558EE35F1}" type="slidenum">
              <a:rPr lang="fr-CA" smtClean="0"/>
              <a:t>‹N°›</a:t>
            </a:fld>
            <a:endParaRPr lang="fr-CA"/>
          </a:p>
        </p:txBody>
      </p:sp>
    </p:spTree>
    <p:extLst>
      <p:ext uri="{BB962C8B-B14F-4D97-AF65-F5344CB8AC3E}">
        <p14:creationId xmlns:p14="http://schemas.microsoft.com/office/powerpoint/2010/main" val="110506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B6A8BDB-73BF-43F2-A957-079A76E321E3}" type="datetime1">
              <a:rPr lang="fr-CA" smtClean="0"/>
              <a:t>2019-01-29</a:t>
            </a:fld>
            <a:endParaRPr lang="fr-CA"/>
          </a:p>
        </p:txBody>
      </p:sp>
      <p:sp>
        <p:nvSpPr>
          <p:cNvPr id="5" name="Footer Placeholder 4"/>
          <p:cNvSpPr>
            <a:spLocks noGrp="1"/>
          </p:cNvSpPr>
          <p:nvPr>
            <p:ph type="ftr" sz="quarter" idx="11"/>
          </p:nvPr>
        </p:nvSpPr>
        <p:spPr/>
        <p:txBody>
          <a:bodyPr/>
          <a:lstStyle/>
          <a:p>
            <a:r>
              <a:rPr lang="fr-CA"/>
              <a:t>Stéphanie Arel et Karine Jacques, CSRS (2019)</a:t>
            </a:r>
          </a:p>
        </p:txBody>
      </p:sp>
      <p:sp>
        <p:nvSpPr>
          <p:cNvPr id="6" name="Slide Number Placeholder 5"/>
          <p:cNvSpPr>
            <a:spLocks noGrp="1"/>
          </p:cNvSpPr>
          <p:nvPr>
            <p:ph type="sldNum" sz="quarter" idx="12"/>
          </p:nvPr>
        </p:nvSpPr>
        <p:spPr/>
        <p:txBody>
          <a:bodyPr/>
          <a:lstStyle/>
          <a:p>
            <a:fld id="{EC34F993-AC23-443E-B0E4-EBB558EE35F1}" type="slidenum">
              <a:rPr lang="fr-CA" smtClean="0"/>
              <a:t>‹N°›</a:t>
            </a:fld>
            <a:endParaRPr lang="fr-CA"/>
          </a:p>
        </p:txBody>
      </p:sp>
    </p:spTree>
    <p:extLst>
      <p:ext uri="{BB962C8B-B14F-4D97-AF65-F5344CB8AC3E}">
        <p14:creationId xmlns:p14="http://schemas.microsoft.com/office/powerpoint/2010/main" val="42906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E481955D-1A0C-4BE9-A19C-5CB890E4E715}" type="datetime1">
              <a:rPr lang="fr-CA" smtClean="0"/>
              <a:t>2019-01-29</a:t>
            </a:fld>
            <a:endParaRPr lang="fr-CA"/>
          </a:p>
        </p:txBody>
      </p:sp>
      <p:sp>
        <p:nvSpPr>
          <p:cNvPr id="5" name="Footer Placeholder 4"/>
          <p:cNvSpPr>
            <a:spLocks noGrp="1"/>
          </p:cNvSpPr>
          <p:nvPr>
            <p:ph type="ftr" sz="quarter" idx="11"/>
          </p:nvPr>
        </p:nvSpPr>
        <p:spPr>
          <a:xfrm>
            <a:off x="2182708" y="6272784"/>
            <a:ext cx="6327648" cy="365125"/>
          </a:xfrm>
        </p:spPr>
        <p:txBody>
          <a:bodyPr/>
          <a:lstStyle/>
          <a:p>
            <a:r>
              <a:rPr lang="fr-CA"/>
              <a:t>Stéphanie Arel et Karine Jacques, CSRS (2019)</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C34F993-AC23-443E-B0E4-EBB558EE35F1}" type="slidenum">
              <a:rPr lang="fr-CA" smtClean="0"/>
              <a:t>‹N°›</a:t>
            </a:fld>
            <a:endParaRPr lang="fr-CA"/>
          </a:p>
        </p:txBody>
      </p:sp>
    </p:spTree>
    <p:extLst>
      <p:ext uri="{BB962C8B-B14F-4D97-AF65-F5344CB8AC3E}">
        <p14:creationId xmlns:p14="http://schemas.microsoft.com/office/powerpoint/2010/main" val="203943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196A2C7-D151-4994-B6D7-E5996321D51C}" type="datetime1">
              <a:rPr lang="fr-CA" smtClean="0"/>
              <a:t>2019-01-29</a:t>
            </a:fld>
            <a:endParaRPr lang="fr-CA"/>
          </a:p>
        </p:txBody>
      </p:sp>
      <p:sp>
        <p:nvSpPr>
          <p:cNvPr id="6" name="Footer Placeholder 5"/>
          <p:cNvSpPr>
            <a:spLocks noGrp="1"/>
          </p:cNvSpPr>
          <p:nvPr>
            <p:ph type="ftr" sz="quarter" idx="11"/>
          </p:nvPr>
        </p:nvSpPr>
        <p:spPr/>
        <p:txBody>
          <a:bodyPr/>
          <a:lstStyle/>
          <a:p>
            <a:r>
              <a:rPr lang="fr-CA"/>
              <a:t>Stéphanie Arel et Karine Jacques, CSRS (2019)</a:t>
            </a:r>
          </a:p>
        </p:txBody>
      </p:sp>
      <p:sp>
        <p:nvSpPr>
          <p:cNvPr id="7" name="Slide Number Placeholder 6"/>
          <p:cNvSpPr>
            <a:spLocks noGrp="1"/>
          </p:cNvSpPr>
          <p:nvPr>
            <p:ph type="sldNum" sz="quarter" idx="12"/>
          </p:nvPr>
        </p:nvSpPr>
        <p:spPr/>
        <p:txBody>
          <a:bodyPr/>
          <a:lstStyle/>
          <a:p>
            <a:fld id="{EC34F993-AC23-443E-B0E4-EBB558EE35F1}" type="slidenum">
              <a:rPr lang="fr-CA" smtClean="0"/>
              <a:t>‹N°›</a:t>
            </a:fld>
            <a:endParaRPr lang="fr-CA"/>
          </a:p>
        </p:txBody>
      </p:sp>
    </p:spTree>
    <p:extLst>
      <p:ext uri="{BB962C8B-B14F-4D97-AF65-F5344CB8AC3E}">
        <p14:creationId xmlns:p14="http://schemas.microsoft.com/office/powerpoint/2010/main" val="283188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C439EDF-6385-463E-BFB9-13227BD9EC40}" type="datetime1">
              <a:rPr lang="fr-CA" smtClean="0"/>
              <a:t>2019-01-29</a:t>
            </a:fld>
            <a:endParaRPr lang="fr-CA"/>
          </a:p>
        </p:txBody>
      </p:sp>
      <p:sp>
        <p:nvSpPr>
          <p:cNvPr id="8" name="Footer Placeholder 7"/>
          <p:cNvSpPr>
            <a:spLocks noGrp="1"/>
          </p:cNvSpPr>
          <p:nvPr>
            <p:ph type="ftr" sz="quarter" idx="11"/>
          </p:nvPr>
        </p:nvSpPr>
        <p:spPr/>
        <p:txBody>
          <a:bodyPr/>
          <a:lstStyle/>
          <a:p>
            <a:r>
              <a:rPr lang="fr-CA"/>
              <a:t>Stéphanie Arel et Karine Jacques, CSRS (2019)</a:t>
            </a:r>
          </a:p>
        </p:txBody>
      </p:sp>
      <p:sp>
        <p:nvSpPr>
          <p:cNvPr id="9" name="Slide Number Placeholder 8"/>
          <p:cNvSpPr>
            <a:spLocks noGrp="1"/>
          </p:cNvSpPr>
          <p:nvPr>
            <p:ph type="sldNum" sz="quarter" idx="12"/>
          </p:nvPr>
        </p:nvSpPr>
        <p:spPr/>
        <p:txBody>
          <a:bodyPr/>
          <a:lstStyle/>
          <a:p>
            <a:fld id="{EC34F993-AC23-443E-B0E4-EBB558EE35F1}" type="slidenum">
              <a:rPr lang="fr-CA" smtClean="0"/>
              <a:t>‹N°›</a:t>
            </a:fld>
            <a:endParaRPr lang="fr-CA"/>
          </a:p>
        </p:txBody>
      </p:sp>
    </p:spTree>
    <p:extLst>
      <p:ext uri="{BB962C8B-B14F-4D97-AF65-F5344CB8AC3E}">
        <p14:creationId xmlns:p14="http://schemas.microsoft.com/office/powerpoint/2010/main" val="36303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F37A44F-C19F-4740-B820-EE4B74BA648B}" type="datetime1">
              <a:rPr lang="fr-CA" smtClean="0"/>
              <a:t>2019-01-29</a:t>
            </a:fld>
            <a:endParaRPr lang="fr-CA"/>
          </a:p>
        </p:txBody>
      </p:sp>
      <p:sp>
        <p:nvSpPr>
          <p:cNvPr id="4" name="Footer Placeholder 3"/>
          <p:cNvSpPr>
            <a:spLocks noGrp="1"/>
          </p:cNvSpPr>
          <p:nvPr>
            <p:ph type="ftr" sz="quarter" idx="11"/>
          </p:nvPr>
        </p:nvSpPr>
        <p:spPr/>
        <p:txBody>
          <a:bodyPr/>
          <a:lstStyle/>
          <a:p>
            <a:r>
              <a:rPr lang="fr-CA"/>
              <a:t>Stéphanie Arel et Karine Jacques, CSRS (2019)</a:t>
            </a:r>
          </a:p>
        </p:txBody>
      </p:sp>
      <p:sp>
        <p:nvSpPr>
          <p:cNvPr id="5" name="Slide Number Placeholder 4"/>
          <p:cNvSpPr>
            <a:spLocks noGrp="1"/>
          </p:cNvSpPr>
          <p:nvPr>
            <p:ph type="sldNum" sz="quarter" idx="12"/>
          </p:nvPr>
        </p:nvSpPr>
        <p:spPr/>
        <p:txBody>
          <a:bodyPr/>
          <a:lstStyle/>
          <a:p>
            <a:fld id="{EC34F993-AC23-443E-B0E4-EBB558EE35F1}" type="slidenum">
              <a:rPr lang="fr-CA" smtClean="0"/>
              <a:t>‹N°›</a:t>
            </a:fld>
            <a:endParaRPr lang="fr-CA"/>
          </a:p>
        </p:txBody>
      </p:sp>
    </p:spTree>
    <p:extLst>
      <p:ext uri="{BB962C8B-B14F-4D97-AF65-F5344CB8AC3E}">
        <p14:creationId xmlns:p14="http://schemas.microsoft.com/office/powerpoint/2010/main" val="234917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54CA0-B920-4F74-B500-1FB4C570F638}" type="datetime1">
              <a:rPr lang="fr-CA" smtClean="0"/>
              <a:t>2019-01-29</a:t>
            </a:fld>
            <a:endParaRPr lang="fr-CA"/>
          </a:p>
        </p:txBody>
      </p:sp>
      <p:sp>
        <p:nvSpPr>
          <p:cNvPr id="3" name="Footer Placeholder 2"/>
          <p:cNvSpPr>
            <a:spLocks noGrp="1"/>
          </p:cNvSpPr>
          <p:nvPr>
            <p:ph type="ftr" sz="quarter" idx="11"/>
          </p:nvPr>
        </p:nvSpPr>
        <p:spPr/>
        <p:txBody>
          <a:bodyPr/>
          <a:lstStyle/>
          <a:p>
            <a:r>
              <a:rPr lang="fr-CA"/>
              <a:t>Stéphanie Arel et Karine Jacques, CSRS (2019)</a:t>
            </a:r>
          </a:p>
        </p:txBody>
      </p:sp>
      <p:sp>
        <p:nvSpPr>
          <p:cNvPr id="4" name="Slide Number Placeholder 3"/>
          <p:cNvSpPr>
            <a:spLocks noGrp="1"/>
          </p:cNvSpPr>
          <p:nvPr>
            <p:ph type="sldNum" sz="quarter" idx="12"/>
          </p:nvPr>
        </p:nvSpPr>
        <p:spPr/>
        <p:txBody>
          <a:bodyPr/>
          <a:lstStyle/>
          <a:p>
            <a:fld id="{EC34F993-AC23-443E-B0E4-EBB558EE35F1}" type="slidenum">
              <a:rPr lang="fr-CA" smtClean="0"/>
              <a:t>‹N°›</a:t>
            </a:fld>
            <a:endParaRPr lang="fr-CA"/>
          </a:p>
        </p:txBody>
      </p:sp>
    </p:spTree>
    <p:extLst>
      <p:ext uri="{BB962C8B-B14F-4D97-AF65-F5344CB8AC3E}">
        <p14:creationId xmlns:p14="http://schemas.microsoft.com/office/powerpoint/2010/main" val="289047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B719227-74BB-4E80-9E26-2D4843B83410}" type="datetime1">
              <a:rPr lang="fr-CA" smtClean="0"/>
              <a:t>2019-01-29</a:t>
            </a:fld>
            <a:endParaRPr lang="fr-CA"/>
          </a:p>
        </p:txBody>
      </p:sp>
      <p:sp>
        <p:nvSpPr>
          <p:cNvPr id="6" name="Footer Placeholder 5"/>
          <p:cNvSpPr>
            <a:spLocks noGrp="1"/>
          </p:cNvSpPr>
          <p:nvPr>
            <p:ph type="ftr" sz="quarter" idx="11"/>
          </p:nvPr>
        </p:nvSpPr>
        <p:spPr/>
        <p:txBody>
          <a:bodyPr/>
          <a:lstStyle/>
          <a:p>
            <a:r>
              <a:rPr lang="fr-CA"/>
              <a:t>Stéphanie Arel et Karine Jacques, CSRS (2019)</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C34F993-AC23-443E-B0E4-EBB558EE35F1}" type="slidenum">
              <a:rPr lang="fr-CA" smtClean="0"/>
              <a:t>‹N°›</a:t>
            </a:fld>
            <a:endParaRPr lang="fr-CA"/>
          </a:p>
        </p:txBody>
      </p:sp>
    </p:spTree>
    <p:extLst>
      <p:ext uri="{BB962C8B-B14F-4D97-AF65-F5344CB8AC3E}">
        <p14:creationId xmlns:p14="http://schemas.microsoft.com/office/powerpoint/2010/main" val="360074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8F86FED-DE17-41B8-8808-116596B40D92}" type="datetime1">
              <a:rPr lang="fr-CA" smtClean="0"/>
              <a:t>2019-01-29</a:t>
            </a:fld>
            <a:endParaRPr lang="fr-C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C34F993-AC23-443E-B0E4-EBB558EE35F1}" type="slidenum">
              <a:rPr lang="fr-CA" smtClean="0"/>
              <a:t>‹N°›</a:t>
            </a:fld>
            <a:endParaRPr lang="fr-CA"/>
          </a:p>
        </p:txBody>
      </p:sp>
    </p:spTree>
    <p:extLst>
      <p:ext uri="{BB962C8B-B14F-4D97-AF65-F5344CB8AC3E}">
        <p14:creationId xmlns:p14="http://schemas.microsoft.com/office/powerpoint/2010/main" val="202868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9503891-4831-44A7-90A1-A51E937649B3}" type="datetime1">
              <a:rPr lang="fr-CA" smtClean="0"/>
              <a:t>2019-01-29</a:t>
            </a:fld>
            <a:endParaRPr lang="fr-C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fr-CA"/>
              <a:t>Stéphanie Arel et Karine Jacques, CSRS (2019)</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C34F993-AC23-443E-B0E4-EBB558EE35F1}" type="slidenum">
              <a:rPr lang="fr-CA" smtClean="0"/>
              <a:t>‹N°›</a:t>
            </a:fld>
            <a:endParaRPr lang="fr-CA"/>
          </a:p>
        </p:txBody>
      </p:sp>
    </p:spTree>
    <p:extLst>
      <p:ext uri="{BB962C8B-B14F-4D97-AF65-F5344CB8AC3E}">
        <p14:creationId xmlns:p14="http://schemas.microsoft.com/office/powerpoint/2010/main" val="7087135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3JjhmtqJ8xFmM0fV33vbl7DD2t_o8u3n/view?usp=shari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f17ei5-uca14PIl8VtfSninzHPpFvasp/view?usp=sharing" TargetMode="External"/><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drive.google.com/file/d/1DfBE1FndXOciHHN7QSETsv5IrlUD_QO7/view?usp=sharing" TargetMode="External"/><Relationship Id="rId4" Type="http://schemas.openxmlformats.org/officeDocument/2006/relationships/hyperlink" Target="https://drive.google.com/file/d/1IBPwHKy8uDBlJW2ksqCaRSKk2Nf33S1Z/view?usp=shar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mailto:jacquesk@csrs.qc.ca" TargetMode="External"/><Relationship Id="rId4" Type="http://schemas.openxmlformats.org/officeDocument/2006/relationships/hyperlink" Target="mailto:arels@csrs.qc.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hUw5_MZHAZ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6.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40845" y="1898970"/>
            <a:ext cx="9598152" cy="837066"/>
          </a:xfrm>
        </p:spPr>
        <p:txBody>
          <a:bodyPr/>
          <a:lstStyle/>
          <a:p>
            <a:pPr algn="ctr"/>
            <a:r>
              <a:rPr lang="fr-CA" dirty="0"/>
              <a:t/>
            </a:r>
            <a:br>
              <a:rPr lang="fr-CA" dirty="0"/>
            </a:br>
            <a:r>
              <a:rPr lang="fr-CA" sz="8000" dirty="0"/>
              <a:t/>
            </a:r>
            <a:br>
              <a:rPr lang="fr-CA" sz="8000" dirty="0"/>
            </a:br>
            <a:r>
              <a:rPr lang="fr-CA" sz="8000" dirty="0">
                <a:latin typeface="Rockwell Condensed" panose="02060603050405020104" pitchFamily="18" charset="0"/>
              </a:rPr>
              <a:t>Intervenir</a:t>
            </a:r>
            <a:r>
              <a:rPr lang="fr-CA" sz="8000" dirty="0"/>
              <a:t> pour Réussir</a:t>
            </a:r>
          </a:p>
        </p:txBody>
      </p:sp>
      <p:pic>
        <p:nvPicPr>
          <p:cNvPr id="4100" name="Picture 4" descr="Logo CS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484" y="166335"/>
            <a:ext cx="15335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entre Saint-Mich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1069848" y="4410890"/>
            <a:ext cx="7891272" cy="1293223"/>
          </a:xfrm>
        </p:spPr>
        <p:txBody>
          <a:bodyPr>
            <a:noAutofit/>
          </a:bodyPr>
          <a:lstStyle/>
          <a:p>
            <a:pPr>
              <a:lnSpc>
                <a:spcPct val="100000"/>
              </a:lnSpc>
            </a:pPr>
            <a:r>
              <a:rPr lang="fr-CA" sz="3200" dirty="0">
                <a:latin typeface="Rockwell" panose="02060603020205020403" pitchFamily="18" charset="0"/>
              </a:rPr>
              <a:t>Guide d’intervention</a:t>
            </a:r>
          </a:p>
          <a:p>
            <a:pPr>
              <a:lnSpc>
                <a:spcPct val="100000"/>
              </a:lnSpc>
            </a:pPr>
            <a:r>
              <a:rPr lang="fr-CA" sz="3200" dirty="0">
                <a:latin typeface="Rockwell" panose="02060603020205020403" pitchFamily="18" charset="0"/>
              </a:rPr>
              <a:t>Centre Saint-Michel, Sherbrooke</a:t>
            </a:r>
          </a:p>
          <a:p>
            <a:pPr>
              <a:lnSpc>
                <a:spcPct val="100000"/>
              </a:lnSpc>
            </a:pPr>
            <a:endParaRPr lang="fr-CA" sz="2000" dirty="0"/>
          </a:p>
        </p:txBody>
      </p:sp>
    </p:spTree>
    <p:extLst>
      <p:ext uri="{BB962C8B-B14F-4D97-AF65-F5344CB8AC3E}">
        <p14:creationId xmlns:p14="http://schemas.microsoft.com/office/powerpoint/2010/main" val="1217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scontent.fymq3-1.fna.fbcdn.net/v/t1.15752-9/50023946_640537829713338_2197347350723166208_n.jpg?_nc_cat=108&amp;_nc_ht=scontent.fymq3-1.fna&amp;oh=84d1448266a8601ab423001c1ad1f106&amp;oe=5CC693F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0932" y="4309468"/>
            <a:ext cx="2751868" cy="2063901"/>
          </a:xfrm>
          <a:prstGeom prst="rect">
            <a:avLst/>
          </a:prstGeom>
          <a:ln>
            <a:noFill/>
          </a:ln>
          <a:effectLst>
            <a:reflection blurRad="12700" stA="30000" endPos="30000" dist="5000" dir="5400000" sy="-100000" algn="bl" rotWithShape="0"/>
            <a:softEdge rad="63500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 name="Picture 2" descr="Centre Saint-Mich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95415" y="484631"/>
            <a:ext cx="11614877" cy="873905"/>
          </a:xfrm>
        </p:spPr>
        <p:txBody>
          <a:bodyPr>
            <a:noAutofit/>
          </a:bodyPr>
          <a:lstStyle/>
          <a:p>
            <a:pPr algn="ctr"/>
            <a:r>
              <a:rPr lang="fr-CA" dirty="0"/>
              <a:t/>
            </a:r>
            <a:br>
              <a:rPr lang="fr-CA" dirty="0"/>
            </a:br>
            <a:r>
              <a:rPr lang="fr-CA" dirty="0"/>
              <a:t/>
            </a:r>
            <a:br>
              <a:rPr lang="fr-CA" dirty="0"/>
            </a:br>
            <a:r>
              <a:rPr lang="fr-CA" dirty="0"/>
              <a:t>Manifestations observables et mesurables</a:t>
            </a:r>
          </a:p>
        </p:txBody>
      </p:sp>
      <p:pic>
        <p:nvPicPr>
          <p:cNvPr id="4" name="Espace réservé du contenu 3"/>
          <p:cNvPicPr>
            <a:picLocks noGrp="1" noChangeAspect="1"/>
          </p:cNvPicPr>
          <p:nvPr>
            <p:ph idx="1"/>
          </p:nvPr>
        </p:nvPicPr>
        <p:blipFill>
          <a:blip r:embed="rId4"/>
          <a:stretch>
            <a:fillRect/>
          </a:stretch>
        </p:blipFill>
        <p:spPr>
          <a:xfrm>
            <a:off x="533961" y="2312989"/>
            <a:ext cx="6253580" cy="4244565"/>
          </a:xfrm>
          <a:prstGeom prst="rect">
            <a:avLst/>
          </a:prstGeom>
        </p:spPr>
      </p:pic>
      <p:sp>
        <p:nvSpPr>
          <p:cNvPr id="3" name="ZoneTexte 2"/>
          <p:cNvSpPr txBox="1"/>
          <p:nvPr/>
        </p:nvSpPr>
        <p:spPr>
          <a:xfrm>
            <a:off x="5375565" y="2312989"/>
            <a:ext cx="5491728" cy="203132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fr-CA" sz="2800" dirty="0"/>
              <a:t>Avoir des exemples concrets</a:t>
            </a:r>
          </a:p>
          <a:p>
            <a:pPr marL="457200" indent="-457200">
              <a:buFont typeface="Arial" panose="020B0604020202020204" pitchFamily="34" charset="0"/>
              <a:buChar char="•"/>
            </a:pPr>
            <a:r>
              <a:rPr lang="fr-CA" sz="2800" dirty="0"/>
              <a:t>Consigner des observations ou des travaux </a:t>
            </a:r>
          </a:p>
          <a:p>
            <a:pPr marL="457200" indent="-457200">
              <a:buFont typeface="Arial" panose="020B0604020202020204" pitchFamily="34" charset="0"/>
              <a:buChar char="•"/>
            </a:pPr>
            <a:r>
              <a:rPr lang="fr-CA" sz="2800" dirty="0"/>
              <a:t>Éviter les généralisations </a:t>
            </a:r>
          </a:p>
        </p:txBody>
      </p:sp>
      <p:sp>
        <p:nvSpPr>
          <p:cNvPr id="6" name="Espace réservé du pied de page 5">
            <a:extLst>
              <a:ext uri="{FF2B5EF4-FFF2-40B4-BE49-F238E27FC236}">
                <a16:creationId xmlns:a16="http://schemas.microsoft.com/office/drawing/2014/main" id="{174DD518-6FE9-4273-BD38-CF0F205010C5}"/>
              </a:ext>
            </a:extLst>
          </p:cNvPr>
          <p:cNvSpPr>
            <a:spLocks noGrp="1"/>
          </p:cNvSpPr>
          <p:nvPr>
            <p:ph type="ftr" sz="quarter" idx="11"/>
          </p:nvPr>
        </p:nvSpPr>
        <p:spPr>
          <a:xfrm rot="16200000">
            <a:off x="8494216" y="2698311"/>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397427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scontent.fymq3-1.fna.fbcdn.net/v/t1.15752-9/50732271_234917414102183_9124872137356607488_n.jpg?_nc_cat=107&amp;_nc_ht=scontent.fymq3-1.fna&amp;oh=006e06427c92879bae6106a18c76ae1e&amp;oe=5CFE16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4148" y="3084287"/>
            <a:ext cx="3912657" cy="2934493"/>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2" descr="Centre Saint-Mich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8200" y="365126"/>
            <a:ext cx="10515600" cy="967286"/>
          </a:xfrm>
        </p:spPr>
        <p:txBody>
          <a:bodyPr>
            <a:normAutofit fontScale="90000"/>
          </a:bodyPr>
          <a:lstStyle/>
          <a:p>
            <a:pPr algn="ctr"/>
            <a:r>
              <a:rPr lang="fr-CA" dirty="0"/>
              <a:t/>
            </a:r>
            <a:br>
              <a:rPr lang="fr-CA" dirty="0"/>
            </a:br>
            <a:r>
              <a:rPr lang="fr-CA" sz="6000" dirty="0"/>
              <a:t>Stratégies universelles</a:t>
            </a:r>
          </a:p>
        </p:txBody>
      </p:sp>
      <p:pic>
        <p:nvPicPr>
          <p:cNvPr id="4" name="Espace réservé du contenu 3"/>
          <p:cNvPicPr>
            <a:picLocks noGrp="1" noChangeAspect="1"/>
          </p:cNvPicPr>
          <p:nvPr>
            <p:ph idx="1"/>
          </p:nvPr>
        </p:nvPicPr>
        <p:blipFill>
          <a:blip r:embed="rId4"/>
          <a:stretch>
            <a:fillRect/>
          </a:stretch>
        </p:blipFill>
        <p:spPr>
          <a:xfrm rot="21407102">
            <a:off x="467791" y="1802224"/>
            <a:ext cx="5494976" cy="4905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ZoneTexte 6"/>
          <p:cNvSpPr txBox="1"/>
          <p:nvPr/>
        </p:nvSpPr>
        <p:spPr>
          <a:xfrm>
            <a:off x="6599414" y="1864578"/>
            <a:ext cx="4611188" cy="954107"/>
          </a:xfrm>
          <a:prstGeom prst="rect">
            <a:avLst/>
          </a:prstGeom>
          <a:noFill/>
        </p:spPr>
        <p:txBody>
          <a:bodyPr wrap="square" rtlCol="0">
            <a:spAutoFit/>
          </a:bodyPr>
          <a:lstStyle/>
          <a:p>
            <a:pPr marL="457200" indent="-457200">
              <a:buFont typeface="Arial" panose="020B0604020202020204" pitchFamily="34" charset="0"/>
              <a:buChar char="•"/>
            </a:pPr>
            <a:r>
              <a:rPr lang="fr-CA" sz="2800" dirty="0"/>
              <a:t>En classe</a:t>
            </a:r>
          </a:p>
          <a:p>
            <a:pPr marL="457200" indent="-457200">
              <a:buFont typeface="Arial" panose="020B0604020202020204" pitchFamily="34" charset="0"/>
              <a:buChar char="•"/>
            </a:pPr>
            <a:r>
              <a:rPr lang="fr-CA" sz="2800" dirty="0"/>
              <a:t>En tutorat  </a:t>
            </a:r>
          </a:p>
        </p:txBody>
      </p:sp>
      <p:sp>
        <p:nvSpPr>
          <p:cNvPr id="3" name="Espace réservé du pied de page 2">
            <a:extLst>
              <a:ext uri="{FF2B5EF4-FFF2-40B4-BE49-F238E27FC236}">
                <a16:creationId xmlns:a16="http://schemas.microsoft.com/office/drawing/2014/main" id="{2A67623E-06AD-481C-B303-0EA40CC69202}"/>
              </a:ext>
            </a:extLst>
          </p:cNvPr>
          <p:cNvSpPr>
            <a:spLocks noGrp="1"/>
          </p:cNvSpPr>
          <p:nvPr>
            <p:ph type="ftr" sz="quarter" idx="11"/>
          </p:nvPr>
        </p:nvSpPr>
        <p:spPr>
          <a:xfrm rot="16200000">
            <a:off x="8463691" y="2778564"/>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321303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ntre Saint-Mich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8200" y="365125"/>
            <a:ext cx="10515600" cy="888909"/>
          </a:xfrm>
        </p:spPr>
        <p:txBody>
          <a:bodyPr>
            <a:normAutofit fontScale="90000"/>
          </a:bodyPr>
          <a:lstStyle/>
          <a:p>
            <a:pPr algn="ctr"/>
            <a:r>
              <a:rPr lang="fr-CA" dirty="0"/>
              <a:t/>
            </a:r>
            <a:br>
              <a:rPr lang="fr-CA" dirty="0"/>
            </a:br>
            <a:r>
              <a:rPr lang="fr-CA" dirty="0"/>
              <a:t/>
            </a:r>
            <a:br>
              <a:rPr lang="fr-CA" dirty="0"/>
            </a:br>
            <a:r>
              <a:rPr lang="fr-CA" dirty="0"/>
              <a:t>Phase 1</a:t>
            </a:r>
            <a:endParaRPr lang="fr-CA" sz="6000" dirty="0"/>
          </a:p>
        </p:txBody>
      </p:sp>
      <p:sp>
        <p:nvSpPr>
          <p:cNvPr id="3" name="Espace réservé du contenu 2"/>
          <p:cNvSpPr>
            <a:spLocks noGrp="1"/>
          </p:cNvSpPr>
          <p:nvPr>
            <p:ph idx="1"/>
          </p:nvPr>
        </p:nvSpPr>
        <p:spPr>
          <a:xfrm>
            <a:off x="1069848" y="2121407"/>
            <a:ext cx="10058400" cy="4314561"/>
          </a:xfrm>
        </p:spPr>
        <p:txBody>
          <a:bodyPr>
            <a:normAutofit/>
          </a:bodyPr>
          <a:lstStyle/>
          <a:p>
            <a:pPr marL="0" indent="0">
              <a:buNone/>
            </a:pPr>
            <a:endParaRPr lang="fr-CA" dirty="0"/>
          </a:p>
          <a:p>
            <a:pPr>
              <a:lnSpc>
                <a:spcPct val="150000"/>
              </a:lnSpc>
              <a:buFont typeface="Arial" panose="020B0604020202020204" pitchFamily="34" charset="0"/>
              <a:buChar char="•"/>
            </a:pPr>
            <a:r>
              <a:rPr lang="fr-CA" sz="2800" dirty="0"/>
              <a:t>Présentation lors d’une journée pédagogique</a:t>
            </a:r>
          </a:p>
          <a:p>
            <a:pPr>
              <a:lnSpc>
                <a:spcPct val="150000"/>
              </a:lnSpc>
              <a:buFont typeface="Arial" panose="020B0604020202020204" pitchFamily="34" charset="0"/>
              <a:buChar char="•"/>
            </a:pPr>
            <a:r>
              <a:rPr lang="fr-CA" sz="2800" dirty="0"/>
              <a:t>Fonctionnement du guide, étude de cas en grand groupe</a:t>
            </a:r>
          </a:p>
          <a:p>
            <a:pPr>
              <a:lnSpc>
                <a:spcPct val="150000"/>
              </a:lnSpc>
              <a:buFont typeface="Arial" panose="020B0604020202020204" pitchFamily="34" charset="0"/>
              <a:buChar char="•"/>
            </a:pPr>
            <a:r>
              <a:rPr lang="fr-CA" sz="2800" dirty="0"/>
              <a:t>Accent sur </a:t>
            </a:r>
            <a:r>
              <a:rPr lang="fr-CA" sz="2800" i="1" dirty="0"/>
              <a:t>l’observable et le mesurable</a:t>
            </a:r>
          </a:p>
          <a:p>
            <a:pPr>
              <a:lnSpc>
                <a:spcPct val="150000"/>
              </a:lnSpc>
              <a:buFont typeface="Arial" panose="020B0604020202020204" pitchFamily="34" charset="0"/>
              <a:buChar char="•"/>
            </a:pPr>
            <a:r>
              <a:rPr lang="fr-CA" sz="2800" dirty="0">
                <a:hlinkClick r:id="rId3"/>
              </a:rPr>
              <a:t>Études de cas </a:t>
            </a:r>
            <a:r>
              <a:rPr lang="fr-CA" sz="2800" dirty="0"/>
              <a:t>en sous-groupes multidisciplinaires</a:t>
            </a:r>
          </a:p>
          <a:p>
            <a:pPr marL="0" indent="0">
              <a:buNone/>
            </a:pPr>
            <a:endParaRPr lang="fr-CA" dirty="0"/>
          </a:p>
          <a:p>
            <a:pPr marL="0" indent="0">
              <a:buNone/>
            </a:pPr>
            <a:endParaRPr lang="fr-CA" dirty="0"/>
          </a:p>
          <a:p>
            <a:pPr marL="0" indent="0">
              <a:buNone/>
            </a:pPr>
            <a:endParaRPr lang="fr-CA" dirty="0"/>
          </a:p>
        </p:txBody>
      </p:sp>
      <p:sp>
        <p:nvSpPr>
          <p:cNvPr id="5" name="Espace réservé du pied de page 4">
            <a:extLst>
              <a:ext uri="{FF2B5EF4-FFF2-40B4-BE49-F238E27FC236}">
                <a16:creationId xmlns:a16="http://schemas.microsoft.com/office/drawing/2014/main" id="{4D5AE75A-2EB6-463C-9BD6-7BF98A713A47}"/>
              </a:ext>
            </a:extLst>
          </p:cNvPr>
          <p:cNvSpPr>
            <a:spLocks noGrp="1"/>
          </p:cNvSpPr>
          <p:nvPr>
            <p:ph type="ftr" sz="quarter" idx="11"/>
          </p:nvPr>
        </p:nvSpPr>
        <p:spPr>
          <a:xfrm rot="16200000">
            <a:off x="8486464" y="2698311"/>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58219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3831" y="474785"/>
            <a:ext cx="5767754" cy="931983"/>
          </a:xfrm>
        </p:spPr>
        <p:txBody>
          <a:bodyPr>
            <a:noAutofit/>
          </a:bodyPr>
          <a:lstStyle/>
          <a:p>
            <a:pPr algn="ctr"/>
            <a:r>
              <a:rPr lang="fr-CA" dirty="0"/>
              <a:t>Jeanne </a:t>
            </a:r>
            <a:r>
              <a:rPr lang="fr-CA" dirty="0" err="1"/>
              <a:t>Héassé</a:t>
            </a:r>
            <a:r>
              <a:rPr lang="fr-CA" dirty="0"/>
              <a:t> </a:t>
            </a:r>
          </a:p>
        </p:txBody>
      </p:sp>
      <p:pic>
        <p:nvPicPr>
          <p:cNvPr id="12290" name="Picture 2" descr="https://scontent.fymq3-1.fna.fbcdn.net/v/t1.15752-9/50422512_1146238035534145_2674818143464980480_n.jpg?_nc_cat=109&amp;_nc_ht=scontent.fymq3-1.fna&amp;oh=780673864bd4efaf805793af3d5846b9&amp;oe=5CC197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994" y="1580870"/>
            <a:ext cx="3248847" cy="43317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entre Saint-Mich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964159" y="1854230"/>
            <a:ext cx="6651418" cy="4624075"/>
          </a:xfrm>
        </p:spPr>
        <p:txBody>
          <a:bodyPr>
            <a:normAutofit fontScale="62500" lnSpcReduction="20000"/>
          </a:bodyPr>
          <a:lstStyle/>
          <a:p>
            <a:pPr algn="just"/>
            <a:r>
              <a:rPr lang="fr-CA" sz="4000" dirty="0"/>
              <a:t>24 ans, mère monoparentale de 2 enfants. Jeanne est nonchalante, elle arrive en retard et n’écoute pas en classe. Elle regarde souvent par la fenêtre. Elle se retourne toujours lorsque quelqu’un parle derrière elle et se joint aux conversations des autres. Elle parle beaucoup en classe. Jeanne ne prend aucune note lorsque l’enseignant écrit au tableau. Elle est toujours la dernière à commencer et la dernière à finir. Jeanne ne voit pas ses erreurs. Avant même d’avoir commencé, elle dit que ce sera trop dur et trop plate. Elle utilise son cellulaire chaque cours. </a:t>
            </a:r>
          </a:p>
          <a:p>
            <a:pPr marL="0" indent="0">
              <a:buNone/>
            </a:pPr>
            <a:r>
              <a:rPr lang="fr-CA" sz="3300" dirty="0"/>
              <a:t> </a:t>
            </a:r>
          </a:p>
          <a:p>
            <a:endParaRPr lang="fr-CA" sz="2800" dirty="0">
              <a:latin typeface="Rockwell Condensed" panose="02060603050405020104" pitchFamily="18" charset="0"/>
            </a:endParaRPr>
          </a:p>
          <a:p>
            <a:pPr marL="0" indent="0">
              <a:buNone/>
            </a:pPr>
            <a:endParaRPr lang="fr-CA" dirty="0">
              <a:latin typeface="Rockwell Condensed" panose="02060603050405020104" pitchFamily="18" charset="0"/>
            </a:endParaRPr>
          </a:p>
        </p:txBody>
      </p:sp>
      <p:sp>
        <p:nvSpPr>
          <p:cNvPr id="5" name="Espace réservé du pied de page 4">
            <a:extLst>
              <a:ext uri="{FF2B5EF4-FFF2-40B4-BE49-F238E27FC236}">
                <a16:creationId xmlns:a16="http://schemas.microsoft.com/office/drawing/2014/main" id="{B873A3A9-0D33-499F-9D19-21AA07E5A8F0}"/>
              </a:ext>
            </a:extLst>
          </p:cNvPr>
          <p:cNvSpPr>
            <a:spLocks noGrp="1"/>
          </p:cNvSpPr>
          <p:nvPr>
            <p:ph type="ftr" sz="quarter" idx="11"/>
          </p:nvPr>
        </p:nvSpPr>
        <p:spPr>
          <a:xfrm rot="16200000">
            <a:off x="8504308" y="2684457"/>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284256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Ã©sultats de recherche d'images pour Â«Â hand upÂ Â»">
            <a:extLst>
              <a:ext uri="{FF2B5EF4-FFF2-40B4-BE49-F238E27FC236}">
                <a16:creationId xmlns:a16="http://schemas.microsoft.com/office/drawing/2014/main" id="{0C155B71-1335-43FA-B3A7-DEF1C62CD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034" y="5162550"/>
            <a:ext cx="2857500" cy="20193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01FE8E5-09DE-41B9-A52F-183557A9E309}"/>
              </a:ext>
            </a:extLst>
          </p:cNvPr>
          <p:cNvSpPr>
            <a:spLocks noGrp="1"/>
          </p:cNvSpPr>
          <p:nvPr>
            <p:ph type="title"/>
          </p:nvPr>
        </p:nvSpPr>
        <p:spPr/>
        <p:txBody>
          <a:bodyPr>
            <a:normAutofit/>
          </a:bodyPr>
          <a:lstStyle/>
          <a:p>
            <a:r>
              <a:rPr lang="fr-CA" sz="5000" dirty="0"/>
              <a:t>Questionnement pour les enseignants</a:t>
            </a:r>
          </a:p>
        </p:txBody>
      </p:sp>
      <p:sp>
        <p:nvSpPr>
          <p:cNvPr id="3" name="Espace réservé du contenu 2">
            <a:extLst>
              <a:ext uri="{FF2B5EF4-FFF2-40B4-BE49-F238E27FC236}">
                <a16:creationId xmlns:a16="http://schemas.microsoft.com/office/drawing/2014/main" id="{664A206D-B721-4677-B5E9-85D3A2804633}"/>
              </a:ext>
            </a:extLst>
          </p:cNvPr>
          <p:cNvSpPr>
            <a:spLocks noGrp="1"/>
          </p:cNvSpPr>
          <p:nvPr>
            <p:ph idx="1"/>
          </p:nvPr>
        </p:nvSpPr>
        <p:spPr/>
        <p:txBody>
          <a:bodyPr/>
          <a:lstStyle/>
          <a:p>
            <a:pPr>
              <a:buFont typeface="Arial" panose="020B0604020202020204" pitchFamily="34" charset="0"/>
              <a:buChar char="•"/>
            </a:pPr>
            <a:r>
              <a:rPr lang="fr-CA" sz="2800" dirty="0"/>
              <a:t>Quels sont les besoins de Jeanne? </a:t>
            </a:r>
          </a:p>
          <a:p>
            <a:pPr>
              <a:buFont typeface="Arial" panose="020B0604020202020204" pitchFamily="34" charset="0"/>
              <a:buChar char="•"/>
            </a:pPr>
            <a:r>
              <a:rPr lang="fr-CA" sz="2800" dirty="0"/>
              <a:t>Quelles sont les manifestations observables et mesurables?</a:t>
            </a:r>
          </a:p>
          <a:p>
            <a:pPr>
              <a:buFont typeface="Arial" panose="020B0604020202020204" pitchFamily="34" charset="0"/>
              <a:buChar char="•"/>
            </a:pPr>
            <a:r>
              <a:rPr lang="fr-CA" sz="2800" dirty="0"/>
              <a:t>Quels sont les rôles des diverses ressources dans cette situation? </a:t>
            </a:r>
          </a:p>
          <a:p>
            <a:pPr>
              <a:buFont typeface="Arial" panose="020B0604020202020204" pitchFamily="34" charset="0"/>
              <a:buChar char="•"/>
            </a:pPr>
            <a:r>
              <a:rPr lang="fr-CA" sz="2800" dirty="0"/>
              <a:t>Quelles interventions prioriser en classe et en tutorat? </a:t>
            </a:r>
          </a:p>
          <a:p>
            <a:pPr marL="0" indent="0">
              <a:buNone/>
            </a:pPr>
            <a:endParaRPr lang="fr-CA" dirty="0"/>
          </a:p>
        </p:txBody>
      </p:sp>
      <p:sp>
        <p:nvSpPr>
          <p:cNvPr id="5" name="Bulle narrative : rectangle à coins arrondis 4">
            <a:extLst>
              <a:ext uri="{FF2B5EF4-FFF2-40B4-BE49-F238E27FC236}">
                <a16:creationId xmlns:a16="http://schemas.microsoft.com/office/drawing/2014/main" id="{EACDC328-6904-44C1-883B-6B1220F92E0F}"/>
              </a:ext>
            </a:extLst>
          </p:cNvPr>
          <p:cNvSpPr/>
          <p:nvPr/>
        </p:nvSpPr>
        <p:spPr>
          <a:xfrm>
            <a:off x="8049491" y="4976235"/>
            <a:ext cx="3519055" cy="1387036"/>
          </a:xfrm>
          <a:prstGeom prst="wedgeRoundRectCallout">
            <a:avLst>
              <a:gd name="adj1" fmla="val -50361"/>
              <a:gd name="adj2" fmla="val 68493"/>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Valoriser le SEP des enseignants</a:t>
            </a:r>
          </a:p>
        </p:txBody>
      </p:sp>
      <p:sp>
        <p:nvSpPr>
          <p:cNvPr id="6" name="Bulle narrative : rectangle à coins arrondis 5">
            <a:extLst>
              <a:ext uri="{FF2B5EF4-FFF2-40B4-BE49-F238E27FC236}">
                <a16:creationId xmlns:a16="http://schemas.microsoft.com/office/drawing/2014/main" id="{4B204279-7C39-498B-A094-C6B44C26F21E}"/>
              </a:ext>
            </a:extLst>
          </p:cNvPr>
          <p:cNvSpPr/>
          <p:nvPr/>
        </p:nvSpPr>
        <p:spPr>
          <a:xfrm>
            <a:off x="3131127" y="4986332"/>
            <a:ext cx="3519055" cy="1387036"/>
          </a:xfrm>
          <a:prstGeom prst="wedgeRoundRectCallout">
            <a:avLst>
              <a:gd name="adj1" fmla="val 59875"/>
              <a:gd name="adj2" fmla="val 70491"/>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Échanger  sur les différentes pratiques selon les départements.</a:t>
            </a:r>
          </a:p>
        </p:txBody>
      </p:sp>
    </p:spTree>
    <p:extLst>
      <p:ext uri="{BB962C8B-B14F-4D97-AF65-F5344CB8AC3E}">
        <p14:creationId xmlns:p14="http://schemas.microsoft.com/office/powerpoint/2010/main" val="2334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4EB3F6-6B71-4765-9777-134F47BD3DE1}"/>
              </a:ext>
            </a:extLst>
          </p:cNvPr>
          <p:cNvSpPr>
            <a:spLocks noGrp="1"/>
          </p:cNvSpPr>
          <p:nvPr>
            <p:ph type="title"/>
          </p:nvPr>
        </p:nvSpPr>
        <p:spPr/>
        <p:txBody>
          <a:bodyPr/>
          <a:lstStyle/>
          <a:p>
            <a:r>
              <a:rPr lang="fr-CA" dirty="0"/>
              <a:t>À votre tour – Que feriez-vous?</a:t>
            </a:r>
          </a:p>
        </p:txBody>
      </p:sp>
      <p:sp>
        <p:nvSpPr>
          <p:cNvPr id="3" name="Espace réservé du contenu 2">
            <a:extLst>
              <a:ext uri="{FF2B5EF4-FFF2-40B4-BE49-F238E27FC236}">
                <a16:creationId xmlns:a16="http://schemas.microsoft.com/office/drawing/2014/main" id="{DD500436-2383-409A-860D-A83D29721D31}"/>
              </a:ext>
            </a:extLst>
          </p:cNvPr>
          <p:cNvSpPr>
            <a:spLocks noGrp="1"/>
          </p:cNvSpPr>
          <p:nvPr>
            <p:ph idx="1"/>
          </p:nvPr>
        </p:nvSpPr>
        <p:spPr>
          <a:xfrm>
            <a:off x="1069847" y="2121408"/>
            <a:ext cx="10595284" cy="4050792"/>
          </a:xfrm>
        </p:spPr>
        <p:txBody>
          <a:bodyPr>
            <a:normAutofit/>
          </a:bodyPr>
          <a:lstStyle/>
          <a:p>
            <a:pPr>
              <a:buFont typeface="Arial" panose="020B0604020202020204" pitchFamily="34" charset="0"/>
              <a:buChar char="•"/>
            </a:pPr>
            <a:r>
              <a:rPr lang="fr-CA" sz="2800" dirty="0"/>
              <a:t>Formez 15 équipes de travail</a:t>
            </a:r>
          </a:p>
          <a:p>
            <a:pPr>
              <a:buFont typeface="Arial" panose="020B0604020202020204" pitchFamily="34" charset="0"/>
              <a:buChar char="•"/>
            </a:pPr>
            <a:r>
              <a:rPr lang="fr-CA" sz="2800" dirty="0"/>
              <a:t>Échangez sur la situation de Jeanne</a:t>
            </a:r>
          </a:p>
          <a:p>
            <a:pPr>
              <a:buFont typeface="Arial" panose="020B0604020202020204" pitchFamily="34" charset="0"/>
              <a:buChar char="•"/>
            </a:pPr>
            <a:r>
              <a:rPr lang="fr-CA" sz="2800" dirty="0"/>
              <a:t>Écrivez vos stratégies d’intervention sur les cartons selon votre réalité : </a:t>
            </a:r>
          </a:p>
          <a:p>
            <a:pPr marL="0" indent="0" algn="ctr">
              <a:lnSpc>
                <a:spcPct val="100000"/>
              </a:lnSpc>
              <a:spcBef>
                <a:spcPts val="0"/>
              </a:spcBef>
              <a:buNone/>
            </a:pPr>
            <a:r>
              <a:rPr lang="fr-CA" sz="2800" b="1" i="1" dirty="0">
                <a:solidFill>
                  <a:srgbClr val="C00000"/>
                </a:solidFill>
              </a:rPr>
              <a:t>Quels seraient les rôles de vos enseignants </a:t>
            </a:r>
          </a:p>
          <a:p>
            <a:pPr marL="0" indent="0" algn="ctr">
              <a:lnSpc>
                <a:spcPct val="100000"/>
              </a:lnSpc>
              <a:spcBef>
                <a:spcPts val="0"/>
              </a:spcBef>
              <a:buNone/>
            </a:pPr>
            <a:r>
              <a:rPr lang="fr-CA" sz="2800" b="1" i="1" dirty="0">
                <a:solidFill>
                  <a:srgbClr val="C00000"/>
                </a:solidFill>
              </a:rPr>
              <a:t>et de vos services complémentaires?</a:t>
            </a:r>
          </a:p>
          <a:p>
            <a:pPr>
              <a:buFont typeface="Arial" panose="020B0604020202020204" pitchFamily="34" charset="0"/>
              <a:buChar char="•"/>
            </a:pPr>
            <a:r>
              <a:rPr lang="fr-CA" sz="2800" dirty="0"/>
              <a:t>Nommez un porte-parole pour le retour</a:t>
            </a:r>
          </a:p>
          <a:p>
            <a:pPr marL="0" indent="0">
              <a:buNone/>
            </a:pPr>
            <a:endParaRPr lang="fr-CA" dirty="0"/>
          </a:p>
          <a:p>
            <a:pPr marL="0" indent="0">
              <a:buNone/>
            </a:pPr>
            <a:endParaRPr lang="fr-CA" dirty="0"/>
          </a:p>
        </p:txBody>
      </p:sp>
      <p:sp>
        <p:nvSpPr>
          <p:cNvPr id="4" name="Espace réservé du pied de page 3">
            <a:extLst>
              <a:ext uri="{FF2B5EF4-FFF2-40B4-BE49-F238E27FC236}">
                <a16:creationId xmlns:a16="http://schemas.microsoft.com/office/drawing/2014/main" id="{4B71D877-9AE3-4C36-9E0F-5DA870F855B6}"/>
              </a:ext>
            </a:extLst>
          </p:cNvPr>
          <p:cNvSpPr>
            <a:spLocks noGrp="1"/>
          </p:cNvSpPr>
          <p:nvPr>
            <p:ph type="ftr" sz="quarter" idx="11"/>
          </p:nvPr>
        </p:nvSpPr>
        <p:spPr/>
        <p:txBody>
          <a:bodyPr/>
          <a:lstStyle/>
          <a:p>
            <a:r>
              <a:rPr lang="fr-CA"/>
              <a:t>Stéphanie Arel et Karine Jacques, CSRS (2019)</a:t>
            </a:r>
          </a:p>
        </p:txBody>
      </p:sp>
      <p:pic>
        <p:nvPicPr>
          <p:cNvPr id="1026" name="Picture 2" descr="RÃ©sultats de recherche d'images pour Â«Â 15 minutesÂ Â»">
            <a:extLst>
              <a:ext uri="{FF2B5EF4-FFF2-40B4-BE49-F238E27FC236}">
                <a16:creationId xmlns:a16="http://schemas.microsoft.com/office/drawing/2014/main" id="{EEE27001-09F4-4985-8C4E-401E9728F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556" y="286579"/>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5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3831" y="474785"/>
            <a:ext cx="5767754" cy="931983"/>
          </a:xfrm>
        </p:spPr>
        <p:txBody>
          <a:bodyPr>
            <a:noAutofit/>
          </a:bodyPr>
          <a:lstStyle/>
          <a:p>
            <a:pPr algn="ctr"/>
            <a:r>
              <a:rPr lang="fr-CA" dirty="0"/>
              <a:t>Jeanne </a:t>
            </a:r>
            <a:r>
              <a:rPr lang="fr-CA" dirty="0" err="1"/>
              <a:t>Héassé</a:t>
            </a:r>
            <a:r>
              <a:rPr lang="fr-CA" dirty="0"/>
              <a:t> </a:t>
            </a:r>
          </a:p>
        </p:txBody>
      </p:sp>
      <p:pic>
        <p:nvPicPr>
          <p:cNvPr id="12290" name="Picture 2" descr="https://scontent.fymq3-1.fna.fbcdn.net/v/t1.15752-9/50422512_1146238035534145_2674818143464980480_n.jpg?_nc_cat=109&amp;_nc_ht=scontent.fymq3-1.fna&amp;oh=780673864bd4efaf805793af3d5846b9&amp;oe=5CC197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994" y="1580870"/>
            <a:ext cx="3248847" cy="43317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entre Saint-Mich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964159" y="1854230"/>
            <a:ext cx="6651418" cy="4624075"/>
          </a:xfrm>
        </p:spPr>
        <p:txBody>
          <a:bodyPr>
            <a:normAutofit fontScale="62500" lnSpcReduction="20000"/>
          </a:bodyPr>
          <a:lstStyle/>
          <a:p>
            <a:pPr algn="just"/>
            <a:r>
              <a:rPr lang="fr-CA" sz="4000" dirty="0"/>
              <a:t>24 ans, mère monoparentale de 2 enfants. Jeanne est nonchalante, elle arrive en retard et n’écoute pas en classe. Elle regarde souvent par la fenêtre. Elle se retourne toujours lorsque quelqu’un parle derrière elle et se joint aux conversations des autres. Elle parle beaucoup en classe. Jeanne ne prend aucune note lorsque l’enseignant écrit au tableau. Elle est toujours la dernière à commencer et la dernière à finir. Jeanne ne voit pas ses erreurs. Avant même d’avoir commencé, elle dit que ce sera trop dur et trop plate. Elle utilise son cellulaire chaque cours. </a:t>
            </a:r>
          </a:p>
          <a:p>
            <a:pPr marL="0" indent="0">
              <a:buNone/>
            </a:pPr>
            <a:r>
              <a:rPr lang="fr-CA" sz="3300" dirty="0"/>
              <a:t> </a:t>
            </a:r>
          </a:p>
          <a:p>
            <a:endParaRPr lang="fr-CA" sz="2800" dirty="0">
              <a:latin typeface="Rockwell Condensed" panose="02060603050405020104" pitchFamily="18" charset="0"/>
            </a:endParaRPr>
          </a:p>
          <a:p>
            <a:pPr marL="0" indent="0">
              <a:buNone/>
            </a:pPr>
            <a:endParaRPr lang="fr-CA" dirty="0">
              <a:latin typeface="Rockwell Condensed" panose="02060603050405020104" pitchFamily="18" charset="0"/>
            </a:endParaRPr>
          </a:p>
        </p:txBody>
      </p:sp>
      <p:sp>
        <p:nvSpPr>
          <p:cNvPr id="5" name="Espace réservé du pied de page 4">
            <a:extLst>
              <a:ext uri="{FF2B5EF4-FFF2-40B4-BE49-F238E27FC236}">
                <a16:creationId xmlns:a16="http://schemas.microsoft.com/office/drawing/2014/main" id="{B873A3A9-0D33-499F-9D19-21AA07E5A8F0}"/>
              </a:ext>
            </a:extLst>
          </p:cNvPr>
          <p:cNvSpPr>
            <a:spLocks noGrp="1"/>
          </p:cNvSpPr>
          <p:nvPr>
            <p:ph type="ftr" sz="quarter" idx="11"/>
          </p:nvPr>
        </p:nvSpPr>
        <p:spPr>
          <a:xfrm rot="16200000">
            <a:off x="8504308" y="2684457"/>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190167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content.fymq3-1.fna.fbcdn.net/v/t1.15752-9/50537094_2481366155268821_7350900294483443712_n.jpg?_nc_cat=110&amp;_nc_ht=scontent.fymq3-1.fna&amp;oh=a8dda7eff5578bb9befae2cf4abf2296&amp;oe=5CCF9D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7617" y="2114712"/>
            <a:ext cx="3726516" cy="279488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descr="Centre Saint-Mich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069848" y="484632"/>
            <a:ext cx="10058400" cy="978408"/>
          </a:xfrm>
        </p:spPr>
        <p:txBody>
          <a:bodyPr/>
          <a:lstStyle/>
          <a:p>
            <a:pPr algn="ctr"/>
            <a:r>
              <a:rPr lang="fr-CA" dirty="0"/>
              <a:t>Retour sur la situation</a:t>
            </a:r>
          </a:p>
        </p:txBody>
      </p:sp>
      <p:sp>
        <p:nvSpPr>
          <p:cNvPr id="3" name="Espace réservé du contenu 2"/>
          <p:cNvSpPr>
            <a:spLocks noGrp="1"/>
          </p:cNvSpPr>
          <p:nvPr>
            <p:ph idx="1"/>
          </p:nvPr>
        </p:nvSpPr>
        <p:spPr>
          <a:xfrm>
            <a:off x="1069848" y="1913382"/>
            <a:ext cx="10058400" cy="4050792"/>
          </a:xfrm>
        </p:spPr>
        <p:txBody>
          <a:bodyPr>
            <a:noAutofit/>
          </a:bodyPr>
          <a:lstStyle/>
          <a:p>
            <a:pPr>
              <a:lnSpc>
                <a:spcPct val="150000"/>
              </a:lnSpc>
              <a:buFont typeface="Arial" panose="020B0604020202020204" pitchFamily="34" charset="0"/>
              <a:buChar char="•"/>
            </a:pPr>
            <a:r>
              <a:rPr lang="fr-CA" sz="2800" dirty="0"/>
              <a:t>Décloisonnement</a:t>
            </a:r>
          </a:p>
          <a:p>
            <a:pPr>
              <a:lnSpc>
                <a:spcPct val="150000"/>
              </a:lnSpc>
              <a:buFont typeface="Arial" panose="020B0604020202020204" pitchFamily="34" charset="0"/>
              <a:buChar char="•"/>
            </a:pPr>
            <a:r>
              <a:rPr lang="fr-CA" sz="2800" dirty="0"/>
              <a:t>Connaissances des autres services</a:t>
            </a:r>
          </a:p>
          <a:p>
            <a:pPr>
              <a:lnSpc>
                <a:spcPct val="150000"/>
              </a:lnSpc>
              <a:buFont typeface="Arial" panose="020B0604020202020204" pitchFamily="34" charset="0"/>
              <a:buChar char="•"/>
            </a:pPr>
            <a:r>
              <a:rPr lang="fr-CA" sz="2800" dirty="0"/>
              <a:t>Différenciation des rôles</a:t>
            </a:r>
          </a:p>
          <a:p>
            <a:pPr>
              <a:lnSpc>
                <a:spcPct val="150000"/>
              </a:lnSpc>
              <a:buFont typeface="Arial" panose="020B0604020202020204" pitchFamily="34" charset="0"/>
              <a:buChar char="•"/>
            </a:pPr>
            <a:r>
              <a:rPr lang="fr-CA" sz="2800" dirty="0"/>
              <a:t>Mise en valeur des forces</a:t>
            </a:r>
          </a:p>
          <a:p>
            <a:pPr>
              <a:lnSpc>
                <a:spcPct val="150000"/>
              </a:lnSpc>
              <a:buFont typeface="Arial" panose="020B0604020202020204" pitchFamily="34" charset="0"/>
              <a:buChar char="•"/>
            </a:pPr>
            <a:r>
              <a:rPr lang="fr-CA" sz="2800" dirty="0"/>
              <a:t>Types d’intervention </a:t>
            </a:r>
          </a:p>
        </p:txBody>
      </p:sp>
      <p:sp>
        <p:nvSpPr>
          <p:cNvPr id="5" name="Espace réservé du pied de page 4">
            <a:extLst>
              <a:ext uri="{FF2B5EF4-FFF2-40B4-BE49-F238E27FC236}">
                <a16:creationId xmlns:a16="http://schemas.microsoft.com/office/drawing/2014/main" id="{C9B82977-D7FD-4744-9929-CC9E5FD37463}"/>
              </a:ext>
            </a:extLst>
          </p:cNvPr>
          <p:cNvSpPr>
            <a:spLocks noGrp="1"/>
          </p:cNvSpPr>
          <p:nvPr>
            <p:ph type="ftr" sz="quarter" idx="11"/>
          </p:nvPr>
        </p:nvSpPr>
        <p:spPr>
          <a:xfrm rot="16200000">
            <a:off x="8458756" y="2617788"/>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203830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eamsdemo.office.com/img/closing-image.png">
            <a:extLst>
              <a:ext uri="{FF2B5EF4-FFF2-40B4-BE49-F238E27FC236}">
                <a16:creationId xmlns:a16="http://schemas.microsoft.com/office/drawing/2014/main" id="{38F68064-E638-4655-AB1A-BF9FEC62150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142875" y="1933575"/>
            <a:ext cx="11906250" cy="492442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8270484-E9A0-4192-AB26-08C6E3E83262}"/>
              </a:ext>
            </a:extLst>
          </p:cNvPr>
          <p:cNvSpPr>
            <a:spLocks noGrp="1"/>
          </p:cNvSpPr>
          <p:nvPr>
            <p:ph type="title"/>
          </p:nvPr>
        </p:nvSpPr>
        <p:spPr/>
        <p:txBody>
          <a:bodyPr/>
          <a:lstStyle/>
          <a:p>
            <a:pPr algn="ctr"/>
            <a:r>
              <a:rPr lang="fr-CA" dirty="0"/>
              <a:t>Retour sur la phase 1</a:t>
            </a:r>
          </a:p>
        </p:txBody>
      </p:sp>
      <p:sp>
        <p:nvSpPr>
          <p:cNvPr id="3" name="Espace réservé du contenu 2">
            <a:extLst>
              <a:ext uri="{FF2B5EF4-FFF2-40B4-BE49-F238E27FC236}">
                <a16:creationId xmlns:a16="http://schemas.microsoft.com/office/drawing/2014/main" id="{A51F856D-B470-4C02-A14F-631A06083011}"/>
              </a:ext>
            </a:extLst>
          </p:cNvPr>
          <p:cNvSpPr>
            <a:spLocks noGrp="1"/>
          </p:cNvSpPr>
          <p:nvPr>
            <p:ph idx="1"/>
          </p:nvPr>
        </p:nvSpPr>
        <p:spPr/>
        <p:txBody>
          <a:bodyPr>
            <a:normAutofit/>
          </a:bodyPr>
          <a:lstStyle/>
          <a:p>
            <a:r>
              <a:rPr lang="fr-CA" sz="3200" dirty="0"/>
              <a:t> Sondage auprès des enseignants </a:t>
            </a:r>
          </a:p>
          <a:p>
            <a:r>
              <a:rPr lang="fr-CA" sz="3200" dirty="0"/>
              <a:t> Réinvestissement dans les équipes</a:t>
            </a:r>
          </a:p>
          <a:p>
            <a:pPr marL="0" indent="0">
              <a:buNone/>
            </a:pPr>
            <a:r>
              <a:rPr lang="fr-CA" sz="3200" dirty="0"/>
              <a:t>   multidisciplinaires  </a:t>
            </a:r>
          </a:p>
          <a:p>
            <a:r>
              <a:rPr lang="fr-CA" sz="3200" dirty="0"/>
              <a:t> Utilisation dans Notes Tosca</a:t>
            </a:r>
          </a:p>
        </p:txBody>
      </p:sp>
    </p:spTree>
    <p:extLst>
      <p:ext uri="{BB962C8B-B14F-4D97-AF65-F5344CB8AC3E}">
        <p14:creationId xmlns:p14="http://schemas.microsoft.com/office/powerpoint/2010/main" val="342399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ntre Saint-Mich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083703" y="484632"/>
            <a:ext cx="10058400" cy="904553"/>
          </a:xfrm>
        </p:spPr>
        <p:txBody>
          <a:bodyPr>
            <a:noAutofit/>
          </a:bodyPr>
          <a:lstStyle/>
          <a:p>
            <a:pPr algn="ctr"/>
            <a:r>
              <a:rPr lang="fr-CA" dirty="0"/>
              <a:t/>
            </a:r>
            <a:br>
              <a:rPr lang="fr-CA" dirty="0"/>
            </a:br>
            <a:r>
              <a:rPr lang="fr-CA" dirty="0"/>
              <a:t>Phases 2,3,4</a:t>
            </a:r>
          </a:p>
        </p:txBody>
      </p:sp>
      <p:sp>
        <p:nvSpPr>
          <p:cNvPr id="3" name="Espace réservé du contenu 2"/>
          <p:cNvSpPr>
            <a:spLocks noGrp="1"/>
          </p:cNvSpPr>
          <p:nvPr>
            <p:ph idx="1"/>
          </p:nvPr>
        </p:nvSpPr>
        <p:spPr/>
        <p:txBody>
          <a:bodyPr>
            <a:normAutofit/>
          </a:bodyPr>
          <a:lstStyle/>
          <a:p>
            <a:pPr marL="0" indent="0">
              <a:buNone/>
            </a:pPr>
            <a:endParaRPr lang="fr-CA" sz="2800" dirty="0"/>
          </a:p>
          <a:p>
            <a:pPr>
              <a:buFont typeface="Arial" panose="020B0604020202020204" pitchFamily="34" charset="0"/>
              <a:buChar char="•"/>
            </a:pPr>
            <a:r>
              <a:rPr lang="fr-CA" sz="2800" dirty="0">
                <a:hlinkClick r:id="rId3"/>
              </a:rPr>
              <a:t>Portrait de l’Adulte</a:t>
            </a:r>
            <a:endParaRPr lang="fr-CA" sz="2800" dirty="0"/>
          </a:p>
          <a:p>
            <a:pPr>
              <a:buFont typeface="Arial" panose="020B0604020202020204" pitchFamily="34" charset="0"/>
              <a:buChar char="•"/>
            </a:pPr>
            <a:r>
              <a:rPr lang="fr-CA" sz="2800" dirty="0">
                <a:hlinkClick r:id="rId4"/>
              </a:rPr>
              <a:t>PAA</a:t>
            </a:r>
            <a:r>
              <a:rPr lang="fr-CA" sz="2800" dirty="0"/>
              <a:t>(comité)</a:t>
            </a:r>
          </a:p>
          <a:p>
            <a:pPr>
              <a:buFont typeface="Arial" panose="020B0604020202020204" pitchFamily="34" charset="0"/>
              <a:buChar char="•"/>
            </a:pPr>
            <a:r>
              <a:rPr lang="fr-CA" sz="2800" dirty="0"/>
              <a:t>Groupe motivation</a:t>
            </a:r>
          </a:p>
          <a:p>
            <a:pPr>
              <a:lnSpc>
                <a:spcPct val="100000"/>
              </a:lnSpc>
              <a:spcBef>
                <a:spcPts val="0"/>
              </a:spcBef>
              <a:buFont typeface="Arial" panose="020B0604020202020204" pitchFamily="34" charset="0"/>
              <a:buChar char="•"/>
            </a:pPr>
            <a:r>
              <a:rPr lang="fr-CA" sz="2800" dirty="0">
                <a:hlinkClick r:id="rId5"/>
              </a:rPr>
              <a:t>Grilles d’auto-</a:t>
            </a:r>
          </a:p>
          <a:p>
            <a:pPr marL="0" indent="0">
              <a:lnSpc>
                <a:spcPct val="100000"/>
              </a:lnSpc>
              <a:spcBef>
                <a:spcPts val="0"/>
              </a:spcBef>
              <a:buNone/>
            </a:pPr>
            <a:r>
              <a:rPr lang="fr-CA" sz="2800" dirty="0">
                <a:hlinkClick r:id="rId5"/>
              </a:rPr>
              <a:t>  observations</a:t>
            </a:r>
            <a:endParaRPr lang="fr-CA" sz="2800" dirty="0"/>
          </a:p>
          <a:p>
            <a:pPr>
              <a:buFont typeface="Arial" panose="020B0604020202020204" pitchFamily="34" charset="0"/>
              <a:buChar char="•"/>
            </a:pPr>
            <a:r>
              <a:rPr lang="fr-CA" sz="2800" dirty="0"/>
              <a:t>Ateliers carrousels </a:t>
            </a:r>
          </a:p>
          <a:p>
            <a:pPr marL="0" indent="0">
              <a:buNone/>
            </a:pPr>
            <a:endParaRPr lang="fr-CA" dirty="0"/>
          </a:p>
        </p:txBody>
      </p:sp>
      <p:grpSp>
        <p:nvGrpSpPr>
          <p:cNvPr id="9" name="Groupe 8">
            <a:extLst>
              <a:ext uri="{FF2B5EF4-FFF2-40B4-BE49-F238E27FC236}">
                <a16:creationId xmlns:a16="http://schemas.microsoft.com/office/drawing/2014/main" id="{8F42F849-A940-4E41-A652-8CCF59C8E7EE}"/>
              </a:ext>
            </a:extLst>
          </p:cNvPr>
          <p:cNvGrpSpPr/>
          <p:nvPr/>
        </p:nvGrpSpPr>
        <p:grpSpPr>
          <a:xfrm>
            <a:off x="5092036" y="1658626"/>
            <a:ext cx="6011828" cy="4739342"/>
            <a:chOff x="5110324" y="1716004"/>
            <a:chExt cx="6011828" cy="4739342"/>
          </a:xfrm>
        </p:grpSpPr>
        <p:pic>
          <p:nvPicPr>
            <p:cNvPr id="5" name="Espace réservé du contenu 3"/>
            <p:cNvPicPr>
              <a:picLocks noChangeAspect="1"/>
            </p:cNvPicPr>
            <p:nvPr/>
          </p:nvPicPr>
          <p:blipFill>
            <a:blip r:embed="rId6"/>
            <a:stretch>
              <a:fillRect/>
            </a:stretch>
          </p:blipFill>
          <p:spPr>
            <a:xfrm>
              <a:off x="5128612" y="1716004"/>
              <a:ext cx="5993540" cy="2512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Espace réservé du contenu 3"/>
            <p:cNvPicPr>
              <a:picLocks noChangeAspect="1"/>
            </p:cNvPicPr>
            <p:nvPr/>
          </p:nvPicPr>
          <p:blipFill>
            <a:blip r:embed="rId7"/>
            <a:stretch>
              <a:fillRect/>
            </a:stretch>
          </p:blipFill>
          <p:spPr>
            <a:xfrm>
              <a:off x="5110324" y="4051552"/>
              <a:ext cx="5993540" cy="2403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7" name="Espace réservé du pied de page 6">
            <a:extLst>
              <a:ext uri="{FF2B5EF4-FFF2-40B4-BE49-F238E27FC236}">
                <a16:creationId xmlns:a16="http://schemas.microsoft.com/office/drawing/2014/main" id="{F2BC61E7-93A0-46F6-98EF-FEBF49861BA8}"/>
              </a:ext>
            </a:extLst>
          </p:cNvPr>
          <p:cNvSpPr>
            <a:spLocks noGrp="1"/>
          </p:cNvSpPr>
          <p:nvPr>
            <p:ph type="ftr" sz="quarter" idx="11"/>
          </p:nvPr>
        </p:nvSpPr>
        <p:spPr/>
        <p:txBody>
          <a:bodyPr/>
          <a:lstStyle/>
          <a:p>
            <a:r>
              <a:rPr lang="fr-CA"/>
              <a:t>Stéphanie Arel et Karine Jacques, CSRS (2019)</a:t>
            </a:r>
          </a:p>
        </p:txBody>
      </p:sp>
    </p:spTree>
    <p:extLst>
      <p:ext uri="{BB962C8B-B14F-4D97-AF65-F5344CB8AC3E}">
        <p14:creationId xmlns:p14="http://schemas.microsoft.com/office/powerpoint/2010/main" val="43952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88BFA0C-D88F-417E-854A-B4DB7D4C0643}"/>
              </a:ext>
            </a:extLst>
          </p:cNvPr>
          <p:cNvSpPr>
            <a:spLocks noGrp="1"/>
          </p:cNvSpPr>
          <p:nvPr>
            <p:ph type="ftr" sz="quarter" idx="11"/>
          </p:nvPr>
        </p:nvSpPr>
        <p:spPr>
          <a:xfrm rot="16200000">
            <a:off x="8522607" y="2760958"/>
            <a:ext cx="6327648" cy="365125"/>
          </a:xfrm>
        </p:spPr>
        <p:txBody>
          <a:bodyPr/>
          <a:lstStyle/>
          <a:p>
            <a:r>
              <a:rPr lang="fr-CA"/>
              <a:t>Stéphanie Arel et Karine Jacques, CSRS (2019)</a:t>
            </a:r>
          </a:p>
        </p:txBody>
      </p:sp>
      <p:pic>
        <p:nvPicPr>
          <p:cNvPr id="1026" name="Picture 2" descr="RÃ©sultats de recherche d'images pour Â«Â perception 6 or 9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41" y="935270"/>
            <a:ext cx="600075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ntre Saint-Mich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069848" y="484631"/>
            <a:ext cx="10058400" cy="1097983"/>
          </a:xfrm>
        </p:spPr>
        <p:txBody>
          <a:bodyPr>
            <a:normAutofit fontScale="90000"/>
          </a:bodyPr>
          <a:lstStyle/>
          <a:p>
            <a:pPr algn="ctr"/>
            <a:r>
              <a:rPr lang="fr-CA" dirty="0"/>
              <a:t/>
            </a:r>
            <a:br>
              <a:rPr lang="fr-CA" dirty="0"/>
            </a:br>
            <a:r>
              <a:rPr lang="fr-CA" sz="6000" dirty="0"/>
              <a:t>Conclusion</a:t>
            </a:r>
          </a:p>
        </p:txBody>
      </p:sp>
      <p:sp>
        <p:nvSpPr>
          <p:cNvPr id="3" name="Espace réservé du contenu 2"/>
          <p:cNvSpPr>
            <a:spLocks noGrp="1"/>
          </p:cNvSpPr>
          <p:nvPr>
            <p:ph idx="1"/>
          </p:nvPr>
        </p:nvSpPr>
        <p:spPr>
          <a:xfrm>
            <a:off x="1069847" y="2121407"/>
            <a:ext cx="10676675" cy="4296977"/>
          </a:xfrm>
        </p:spPr>
        <p:txBody>
          <a:bodyPr>
            <a:normAutofit/>
          </a:bodyPr>
          <a:lstStyle/>
          <a:p>
            <a:pPr marL="0" indent="0">
              <a:buNone/>
            </a:pPr>
            <a:endParaRPr lang="fr-CA" dirty="0"/>
          </a:p>
          <a:p>
            <a:pPr>
              <a:lnSpc>
                <a:spcPct val="110000"/>
              </a:lnSpc>
              <a:buFont typeface="Arial" panose="020B0604020202020204" pitchFamily="34" charset="0"/>
              <a:buChar char="•"/>
            </a:pPr>
            <a:r>
              <a:rPr lang="fr-CA" sz="2800" dirty="0"/>
              <a:t>Importance d’avoir un langage commun</a:t>
            </a:r>
          </a:p>
          <a:p>
            <a:pPr>
              <a:lnSpc>
                <a:spcPct val="110000"/>
              </a:lnSpc>
              <a:spcBef>
                <a:spcPts val="0"/>
              </a:spcBef>
              <a:buFont typeface="Arial" panose="020B0604020202020204" pitchFamily="34" charset="0"/>
              <a:buChar char="•"/>
            </a:pPr>
            <a:r>
              <a:rPr lang="fr-CA" sz="2800" dirty="0"/>
              <a:t>Création de moments de communication </a:t>
            </a:r>
          </a:p>
          <a:p>
            <a:pPr marL="0" indent="0">
              <a:lnSpc>
                <a:spcPct val="110000"/>
              </a:lnSpc>
              <a:spcBef>
                <a:spcPts val="0"/>
              </a:spcBef>
              <a:buNone/>
            </a:pPr>
            <a:r>
              <a:rPr lang="fr-CA" sz="2800" dirty="0"/>
              <a:t>  entre les intervenants</a:t>
            </a:r>
          </a:p>
          <a:p>
            <a:pPr>
              <a:lnSpc>
                <a:spcPct val="110000"/>
              </a:lnSpc>
              <a:buFont typeface="Arial" panose="020B0604020202020204" pitchFamily="34" charset="0"/>
              <a:buChar char="•"/>
            </a:pPr>
            <a:r>
              <a:rPr lang="fr-CA" sz="2800" dirty="0"/>
              <a:t>Leadership pédagogique </a:t>
            </a:r>
          </a:p>
          <a:p>
            <a:pPr marL="0" indent="0">
              <a:buNone/>
            </a:pPr>
            <a:endParaRPr lang="fr-CA" dirty="0"/>
          </a:p>
          <a:p>
            <a:pPr marL="0" indent="0" algn="ctr">
              <a:buNone/>
            </a:pPr>
            <a:endParaRPr lang="fr-CA" sz="2800" dirty="0"/>
          </a:p>
          <a:p>
            <a:pPr marL="0" indent="0">
              <a:buNone/>
            </a:pPr>
            <a:endParaRPr lang="fr-CA" dirty="0"/>
          </a:p>
          <a:p>
            <a:pPr marL="0" indent="0" algn="ctr">
              <a:buNone/>
            </a:pPr>
            <a:endParaRPr lang="fr-CA" sz="5400" dirty="0">
              <a:latin typeface="Rockwell Condensed" panose="02060603050405020104" pitchFamily="18" charset="0"/>
            </a:endParaRPr>
          </a:p>
          <a:p>
            <a:pPr marL="0" indent="0" algn="ctr">
              <a:buNone/>
            </a:pPr>
            <a:endParaRPr lang="fr-CA" sz="5400" dirty="0">
              <a:latin typeface="Rockwell Condensed" panose="02060603050405020104" pitchFamily="18" charset="0"/>
            </a:endParaRPr>
          </a:p>
        </p:txBody>
      </p:sp>
      <p:sp>
        <p:nvSpPr>
          <p:cNvPr id="5" name="Espace réservé du pied de page 4">
            <a:extLst>
              <a:ext uri="{FF2B5EF4-FFF2-40B4-BE49-F238E27FC236}">
                <a16:creationId xmlns:a16="http://schemas.microsoft.com/office/drawing/2014/main" id="{B5D39EA6-0D9F-46A5-A04B-3B577489B589}"/>
              </a:ext>
            </a:extLst>
          </p:cNvPr>
          <p:cNvSpPr>
            <a:spLocks noGrp="1"/>
          </p:cNvSpPr>
          <p:nvPr>
            <p:ph type="ftr" sz="quarter" idx="11"/>
          </p:nvPr>
        </p:nvSpPr>
        <p:spPr>
          <a:xfrm rot="16200000">
            <a:off x="8400136" y="2578221"/>
            <a:ext cx="6327648" cy="365125"/>
          </a:xfrm>
        </p:spPr>
        <p:txBody>
          <a:bodyPr/>
          <a:lstStyle/>
          <a:p>
            <a:r>
              <a:rPr lang="fr-CA" dirty="0"/>
              <a:t>Stéphanie </a:t>
            </a:r>
            <a:r>
              <a:rPr lang="fr-CA" dirty="0" err="1"/>
              <a:t>Arel</a:t>
            </a:r>
            <a:r>
              <a:rPr lang="fr-CA" dirty="0"/>
              <a:t> et Karine Jacques, CSRS (2019)</a:t>
            </a:r>
          </a:p>
        </p:txBody>
      </p:sp>
      <p:pic>
        <p:nvPicPr>
          <p:cNvPr id="6" name="Image 5">
            <a:extLst>
              <a:ext uri="{FF2B5EF4-FFF2-40B4-BE49-F238E27FC236}">
                <a16:creationId xmlns:a16="http://schemas.microsoft.com/office/drawing/2014/main" id="{B20B8CDA-FBC5-4623-8D53-A15C4E3B703F}"/>
              </a:ext>
            </a:extLst>
          </p:cNvPr>
          <p:cNvPicPr>
            <a:picLocks noChangeAspect="1"/>
          </p:cNvPicPr>
          <p:nvPr/>
        </p:nvPicPr>
        <p:blipFill>
          <a:blip r:embed="rId5"/>
          <a:stretch>
            <a:fillRect/>
          </a:stretch>
        </p:blipFill>
        <p:spPr>
          <a:xfrm>
            <a:off x="7245927" y="3531610"/>
            <a:ext cx="3729471" cy="3100537"/>
          </a:xfrm>
          <a:prstGeom prst="rect">
            <a:avLst/>
          </a:prstGeom>
          <a:ln>
            <a:noFill/>
          </a:ln>
          <a:effectLst>
            <a:softEdge rad="112500"/>
          </a:effectLst>
        </p:spPr>
      </p:pic>
      <p:pic>
        <p:nvPicPr>
          <p:cNvPr id="7" name="FABexcavation &amp; Construction">
            <a:hlinkClick r:id="" action="ppaction://media"/>
            <a:extLst>
              <a:ext uri="{FF2B5EF4-FFF2-40B4-BE49-F238E27FC236}">
                <a16:creationId xmlns:a16="http://schemas.microsoft.com/office/drawing/2014/main" id="{636AB97B-8BFE-46CB-84EB-284B5CEB96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65799" y="5979801"/>
            <a:ext cx="609600" cy="609600"/>
          </a:xfrm>
          <a:prstGeom prst="rect">
            <a:avLst/>
          </a:prstGeom>
        </p:spPr>
      </p:pic>
    </p:spTree>
    <p:extLst>
      <p:ext uri="{BB962C8B-B14F-4D97-AF65-F5344CB8AC3E}">
        <p14:creationId xmlns:p14="http://schemas.microsoft.com/office/powerpoint/2010/main" val="299239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entre Saint-Michel">
            <a:extLst>
              <a:ext uri="{FF2B5EF4-FFF2-40B4-BE49-F238E27FC236}">
                <a16:creationId xmlns:a16="http://schemas.microsoft.com/office/drawing/2014/main" id="{F797AF3F-9380-4765-8884-00FAFC616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
            <a:ext cx="2476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E5C1D34E-357B-47D4-9304-4EB33CFB0A76}"/>
              </a:ext>
            </a:extLst>
          </p:cNvPr>
          <p:cNvPicPr>
            <a:picLocks noChangeAspect="1"/>
          </p:cNvPicPr>
          <p:nvPr/>
        </p:nvPicPr>
        <p:blipFill>
          <a:blip r:embed="rId3"/>
          <a:stretch>
            <a:fillRect/>
          </a:stretch>
        </p:blipFill>
        <p:spPr>
          <a:xfrm>
            <a:off x="7887132" y="4119372"/>
            <a:ext cx="4010025" cy="19716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re 1">
            <a:extLst>
              <a:ext uri="{FF2B5EF4-FFF2-40B4-BE49-F238E27FC236}">
                <a16:creationId xmlns:a16="http://schemas.microsoft.com/office/drawing/2014/main" id="{BFFE30DA-8211-4F17-A22C-FBF2ACA35267}"/>
              </a:ext>
            </a:extLst>
          </p:cNvPr>
          <p:cNvSpPr>
            <a:spLocks noGrp="1"/>
          </p:cNvSpPr>
          <p:nvPr>
            <p:ph type="title"/>
          </p:nvPr>
        </p:nvSpPr>
        <p:spPr/>
        <p:txBody>
          <a:bodyPr/>
          <a:lstStyle/>
          <a:p>
            <a:pPr algn="ctr"/>
            <a:r>
              <a:rPr lang="fr-CA" dirty="0"/>
              <a:t> Questions ou accompagnement</a:t>
            </a:r>
          </a:p>
        </p:txBody>
      </p:sp>
      <p:sp>
        <p:nvSpPr>
          <p:cNvPr id="3" name="Espace réservé du contenu 2">
            <a:extLst>
              <a:ext uri="{FF2B5EF4-FFF2-40B4-BE49-F238E27FC236}">
                <a16:creationId xmlns:a16="http://schemas.microsoft.com/office/drawing/2014/main" id="{9D345321-5ED3-4873-BDEE-2AC7B5E85F70}"/>
              </a:ext>
            </a:extLst>
          </p:cNvPr>
          <p:cNvSpPr>
            <a:spLocks noGrp="1"/>
          </p:cNvSpPr>
          <p:nvPr>
            <p:ph idx="1"/>
          </p:nvPr>
        </p:nvSpPr>
        <p:spPr>
          <a:xfrm>
            <a:off x="1066800" y="2093976"/>
            <a:ext cx="10058400" cy="4050792"/>
          </a:xfrm>
        </p:spPr>
        <p:txBody>
          <a:bodyPr/>
          <a:lstStyle/>
          <a:p>
            <a:pPr marL="0" indent="0">
              <a:buNone/>
            </a:pPr>
            <a:endParaRPr lang="fr-CA" dirty="0"/>
          </a:p>
          <a:p>
            <a:pPr marL="0" indent="0">
              <a:buNone/>
            </a:pPr>
            <a:r>
              <a:rPr lang="fr-CA" sz="2400" b="1" i="1" dirty="0"/>
              <a:t>STÉPHANIE AREL</a:t>
            </a:r>
            <a:r>
              <a:rPr lang="fr-CA" dirty="0"/>
              <a:t>, conseillère en adaptation scolaire, en insertion sociale et en insertion socioprofessionnelle </a:t>
            </a:r>
          </a:p>
          <a:p>
            <a:pPr marL="0" indent="0">
              <a:buNone/>
            </a:pPr>
            <a:r>
              <a:rPr lang="fr-CA" dirty="0">
                <a:solidFill>
                  <a:srgbClr val="0066FF"/>
                </a:solidFill>
                <a:hlinkClick r:id="rId4">
                  <a:extLst>
                    <a:ext uri="{A12FA001-AC4F-418D-AE19-62706E023703}">
                      <ahyp:hlinkClr xmlns:ahyp="http://schemas.microsoft.com/office/drawing/2018/hyperlinkcolor" xmlns="" val="tx"/>
                    </a:ext>
                  </a:extLst>
                </a:hlinkClick>
              </a:rPr>
              <a:t>arels@csrs.qc.ca</a:t>
            </a:r>
            <a:r>
              <a:rPr lang="fr-CA" dirty="0">
                <a:solidFill>
                  <a:srgbClr val="0066FF"/>
                </a:solidFill>
              </a:rPr>
              <a:t> </a:t>
            </a:r>
          </a:p>
          <a:p>
            <a:pPr marL="0" indent="0">
              <a:buNone/>
            </a:pPr>
            <a:endParaRPr lang="fr-CA" dirty="0"/>
          </a:p>
          <a:p>
            <a:pPr marL="0" indent="0">
              <a:buNone/>
            </a:pPr>
            <a:r>
              <a:rPr lang="fr-CA" sz="2400" b="1" i="1" dirty="0"/>
              <a:t>KARINE JACQUES</a:t>
            </a:r>
            <a:r>
              <a:rPr lang="fr-CA" dirty="0"/>
              <a:t>, enseignante-orthopédagogue, membre de l’équipe Choc-Pédagogique  </a:t>
            </a:r>
          </a:p>
          <a:p>
            <a:pPr marL="0" indent="0">
              <a:buNone/>
            </a:pPr>
            <a:r>
              <a:rPr lang="fr-CA" dirty="0">
                <a:solidFill>
                  <a:srgbClr val="0066FF"/>
                </a:solidFill>
                <a:hlinkClick r:id="rId5">
                  <a:extLst>
                    <a:ext uri="{A12FA001-AC4F-418D-AE19-62706E023703}">
                      <ahyp:hlinkClr xmlns:ahyp="http://schemas.microsoft.com/office/drawing/2018/hyperlinkcolor" xmlns="" val="tx"/>
                    </a:ext>
                  </a:extLst>
                </a:hlinkClick>
              </a:rPr>
              <a:t>jacquesk@csrs.qc.ca</a:t>
            </a:r>
            <a:r>
              <a:rPr lang="fr-CA" dirty="0">
                <a:solidFill>
                  <a:srgbClr val="0066FF"/>
                </a:solidFill>
              </a:rPr>
              <a:t> </a:t>
            </a:r>
          </a:p>
        </p:txBody>
      </p:sp>
      <p:sp>
        <p:nvSpPr>
          <p:cNvPr id="6" name="AutoShape 2" descr="https://static.wixstatic.com/media/babecb_44b532bce61d46e78d9eefafb5658d5b~mv2.png/v1/fill/w_400,h_208,al_c,q_80,usm_0.66_1.00_0.01/babecb_44b532bce61d46e78d9eefafb5658d5b~mv2.webp">
            <a:extLst>
              <a:ext uri="{FF2B5EF4-FFF2-40B4-BE49-F238E27FC236}">
                <a16:creationId xmlns:a16="http://schemas.microsoft.com/office/drawing/2014/main" id="{55433CFF-0E97-4C07-A69D-F996A7C7602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2865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ntre Saint-Mich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069848" y="484631"/>
            <a:ext cx="10058400" cy="2023437"/>
          </a:xfrm>
        </p:spPr>
        <p:txBody>
          <a:bodyPr>
            <a:normAutofit/>
          </a:bodyPr>
          <a:lstStyle/>
          <a:p>
            <a:pPr algn="ctr"/>
            <a:r>
              <a:rPr lang="fr-CA" sz="2800" b="1" dirty="0"/>
              <a:t/>
            </a:r>
            <a:br>
              <a:rPr lang="fr-CA" sz="2800" b="1" dirty="0"/>
            </a:br>
            <a:r>
              <a:rPr lang="fr-CA" b="1" dirty="0"/>
              <a:t>But de la rencontre</a:t>
            </a:r>
            <a:r>
              <a:rPr lang="fr-CA" dirty="0"/>
              <a:t>: </a:t>
            </a:r>
            <a:r>
              <a:rPr lang="fr-CA" sz="2800" dirty="0"/>
              <a:t/>
            </a:r>
            <a:br>
              <a:rPr lang="fr-CA" sz="2800" dirty="0"/>
            </a:br>
            <a:r>
              <a:rPr lang="fr-CA" sz="2800" dirty="0">
                <a:latin typeface="Rockwell Condensed" panose="02060603050405020104" pitchFamily="18" charset="0"/>
              </a:rPr>
              <a:t>Présenter l’outil et des possibilités d’exploitation</a:t>
            </a:r>
          </a:p>
        </p:txBody>
      </p:sp>
      <p:sp>
        <p:nvSpPr>
          <p:cNvPr id="3" name="Espace réservé du contenu 2"/>
          <p:cNvSpPr>
            <a:spLocks noGrp="1"/>
          </p:cNvSpPr>
          <p:nvPr>
            <p:ph idx="1"/>
          </p:nvPr>
        </p:nvSpPr>
        <p:spPr/>
        <p:txBody>
          <a:bodyPr>
            <a:normAutofit/>
          </a:bodyPr>
          <a:lstStyle/>
          <a:p>
            <a:pPr marL="0" indent="0">
              <a:buNone/>
            </a:pPr>
            <a:endParaRPr lang="fr-CA" sz="2800" b="1" dirty="0"/>
          </a:p>
          <a:p>
            <a:pPr marL="0" indent="0">
              <a:buNone/>
            </a:pPr>
            <a:r>
              <a:rPr lang="fr-CA" sz="2800" b="1" dirty="0"/>
              <a:t>Plan de la rencontre:</a:t>
            </a:r>
          </a:p>
          <a:p>
            <a:pPr marL="0" indent="0">
              <a:buNone/>
            </a:pPr>
            <a:endParaRPr lang="fr-CA" sz="1000" dirty="0"/>
          </a:p>
          <a:p>
            <a:pPr>
              <a:buFont typeface="Arial" panose="020B0604020202020204" pitchFamily="34" charset="0"/>
              <a:buChar char="•"/>
            </a:pPr>
            <a:r>
              <a:rPr lang="fr-CA" sz="2800" dirty="0"/>
              <a:t>Création et fonctionnement de l’outil</a:t>
            </a:r>
          </a:p>
          <a:p>
            <a:pPr>
              <a:buFont typeface="Arial" panose="020B0604020202020204" pitchFamily="34" charset="0"/>
              <a:buChar char="•"/>
            </a:pPr>
            <a:r>
              <a:rPr lang="fr-CA" sz="2800" dirty="0"/>
              <a:t>Étude de cas</a:t>
            </a:r>
          </a:p>
          <a:p>
            <a:pPr>
              <a:buFont typeface="Arial" panose="020B0604020202020204" pitchFamily="34" charset="0"/>
              <a:buChar char="•"/>
            </a:pPr>
            <a:r>
              <a:rPr lang="fr-CA" sz="2800" dirty="0"/>
              <a:t>Pistes d’exploitation</a:t>
            </a:r>
          </a:p>
          <a:p>
            <a:pPr>
              <a:buFont typeface="Arial" panose="020B0604020202020204" pitchFamily="34" charset="0"/>
              <a:buChar char="•"/>
            </a:pPr>
            <a:r>
              <a:rPr lang="fr-CA" sz="2800" dirty="0"/>
              <a:t>Pour aller plus loin</a:t>
            </a:r>
          </a:p>
        </p:txBody>
      </p:sp>
      <p:sp>
        <p:nvSpPr>
          <p:cNvPr id="5" name="Espace réservé du pied de page 4">
            <a:extLst>
              <a:ext uri="{FF2B5EF4-FFF2-40B4-BE49-F238E27FC236}">
                <a16:creationId xmlns:a16="http://schemas.microsoft.com/office/drawing/2014/main" id="{8D9E1D5E-CC08-40D6-956C-770EC557F395}"/>
              </a:ext>
            </a:extLst>
          </p:cNvPr>
          <p:cNvSpPr>
            <a:spLocks noGrp="1"/>
          </p:cNvSpPr>
          <p:nvPr>
            <p:ph type="ftr" sz="quarter" idx="11"/>
          </p:nvPr>
        </p:nvSpPr>
        <p:spPr>
          <a:xfrm rot="16200000">
            <a:off x="8416590" y="2707950"/>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100751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724120"/>
          </a:xfrm>
        </p:spPr>
        <p:txBody>
          <a:bodyPr>
            <a:noAutofit/>
          </a:bodyPr>
          <a:lstStyle/>
          <a:p>
            <a:pPr algn="ctr"/>
            <a:r>
              <a:rPr lang="fr-CA" dirty="0"/>
              <a:t>Qui sommes-nous ?</a:t>
            </a:r>
          </a:p>
        </p:txBody>
      </p:sp>
      <p:sp>
        <p:nvSpPr>
          <p:cNvPr id="3" name="Espace réservé du contenu 2"/>
          <p:cNvSpPr>
            <a:spLocks noGrp="1"/>
          </p:cNvSpPr>
          <p:nvPr>
            <p:ph idx="1"/>
          </p:nvPr>
        </p:nvSpPr>
        <p:spPr>
          <a:xfrm>
            <a:off x="1295401" y="1800520"/>
            <a:ext cx="9601196" cy="4075348"/>
          </a:xfrm>
        </p:spPr>
        <p:txBody>
          <a:bodyPr/>
          <a:lstStyle/>
          <a:p>
            <a:pPr marL="0" indent="0">
              <a:buNone/>
            </a:pPr>
            <a:endParaRPr lang="fr-CA" dirty="0"/>
          </a:p>
          <a:p>
            <a:pPr marL="0" indent="0">
              <a:buNone/>
            </a:pPr>
            <a:endParaRPr lang="fr-CA"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2355" t="-6878" r="-22355" b="6878"/>
          <a:stretch/>
        </p:blipFill>
        <p:spPr>
          <a:xfrm>
            <a:off x="6224954" y="1707825"/>
            <a:ext cx="6200739" cy="4650555"/>
          </a:xfrm>
          <a:prstGeom prst="ellipse">
            <a:avLst/>
          </a:prstGeom>
          <a:ln>
            <a:noFill/>
          </a:ln>
          <a:effectLst>
            <a:softEdge rad="112500"/>
          </a:effectLst>
        </p:spPr>
      </p:pic>
      <p:pic>
        <p:nvPicPr>
          <p:cNvPr id="5124" name="Picture 4" descr="https://scontent.fymq3-1.fna.fbcdn.net/v/t1.15752-9/48390193_346737542572834_656539352385454080_n.jpg?_nc_cat=100&amp;_nc_ht=scontent.fymq3-1.fna&amp;oh=479a2bb35491e8e41e74c5951caf2153&amp;oe=5CC6E3C0"/>
          <p:cNvPicPr>
            <a:picLocks noChangeAspect="1" noChangeArrowheads="1"/>
          </p:cNvPicPr>
          <p:nvPr/>
        </p:nvPicPr>
        <p:blipFill rotWithShape="1">
          <a:blip r:embed="rId3">
            <a:extLst>
              <a:ext uri="{28A0092B-C50C-407E-A947-70E740481C1C}">
                <a14:useLocalDpi xmlns:a14="http://schemas.microsoft.com/office/drawing/2010/main" val="0"/>
              </a:ext>
            </a:extLst>
          </a:blip>
          <a:srcRect l="-39351" t="-1093" r="39351" b="1093"/>
          <a:stretch/>
        </p:blipFill>
        <p:spPr bwMode="auto">
          <a:xfrm>
            <a:off x="-1289868" y="2030505"/>
            <a:ext cx="6332515" cy="43278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plus(in)">
                                      <p:cBhvr>
                                        <p:cTn id="7" dur="2000"/>
                                        <p:tgtEl>
                                          <p:spTgt spid="5124"/>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scontent.fymq3-1.fna.fbcdn.net/v/t1.15752-9/s2048x2048/50280497_2290356847865360_3740841803859886080_n.jpg?_nc_cat=108&amp;_nc_ht=scontent.fymq3-1.fna&amp;oh=67f26f4e611bd64fa78c2d4dd0f6d9e8&amp;oe=5CB6A43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415" y="0"/>
            <a:ext cx="19122472" cy="72736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 coins arrondis 3">
            <a:extLst>
              <a:ext uri="{FF2B5EF4-FFF2-40B4-BE49-F238E27FC236}">
                <a16:creationId xmlns:a16="http://schemas.microsoft.com/office/drawing/2014/main" id="{84844D55-D9DF-4B86-A114-B57E0F4A3EA9}"/>
              </a:ext>
            </a:extLst>
          </p:cNvPr>
          <p:cNvSpPr/>
          <p:nvPr/>
        </p:nvSpPr>
        <p:spPr>
          <a:xfrm>
            <a:off x="3352800" y="457200"/>
            <a:ext cx="5126182" cy="78970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
        <p:nvSpPr>
          <p:cNvPr id="2" name="ZoneTexte 1"/>
          <p:cNvSpPr txBox="1"/>
          <p:nvPr/>
        </p:nvSpPr>
        <p:spPr>
          <a:xfrm>
            <a:off x="2952883" y="390389"/>
            <a:ext cx="5926016" cy="923330"/>
          </a:xfrm>
          <a:prstGeom prst="rect">
            <a:avLst/>
          </a:prstGeom>
          <a:noFill/>
        </p:spPr>
        <p:txBody>
          <a:bodyPr wrap="square" rtlCol="0">
            <a:spAutoFit/>
          </a:bodyPr>
          <a:lstStyle/>
          <a:p>
            <a:pPr algn="ctr"/>
            <a:r>
              <a:rPr lang="fr-CA" sz="5400" dirty="0">
                <a:solidFill>
                  <a:schemeClr val="bg1"/>
                </a:solidFill>
                <a:latin typeface="+mj-lt"/>
              </a:rPr>
              <a:t>NOTRE CAUCHEMAR !</a:t>
            </a:r>
          </a:p>
        </p:txBody>
      </p:sp>
    </p:spTree>
    <p:extLst>
      <p:ext uri="{BB962C8B-B14F-4D97-AF65-F5344CB8AC3E}">
        <p14:creationId xmlns:p14="http://schemas.microsoft.com/office/powerpoint/2010/main" val="367868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t>JÉ-Ré-Mi</a:t>
            </a:r>
          </a:p>
        </p:txBody>
      </p:sp>
      <p:sp>
        <p:nvSpPr>
          <p:cNvPr id="3" name="Espace réservé du contenu 2"/>
          <p:cNvSpPr>
            <a:spLocks noGrp="1"/>
          </p:cNvSpPr>
          <p:nvPr>
            <p:ph idx="1"/>
          </p:nvPr>
        </p:nvSpPr>
        <p:spPr>
          <a:xfrm>
            <a:off x="903514" y="1902967"/>
            <a:ext cx="9688284" cy="4158058"/>
          </a:xfrm>
        </p:spPr>
        <p:txBody>
          <a:bodyPr/>
          <a:lstStyle/>
          <a:p>
            <a:pPr marL="0" indent="0">
              <a:buNone/>
            </a:pPr>
            <a:endParaRPr lang="fr-CA" dirty="0"/>
          </a:p>
          <a:p>
            <a:pPr marL="0" indent="0">
              <a:buNone/>
            </a:pPr>
            <a:endParaRPr lang="fr-CA" dirty="0"/>
          </a:p>
          <a:p>
            <a:pPr marL="0" indent="0">
              <a:buNone/>
            </a:pPr>
            <a:endParaRPr lang="fr-CA" dirty="0"/>
          </a:p>
          <a:p>
            <a:pPr marL="0" indent="0" algn="just">
              <a:buNone/>
            </a:pPr>
            <a:r>
              <a:rPr lang="fr-CA" sz="2800" dirty="0" err="1"/>
              <a:t>Jé</a:t>
            </a:r>
            <a:r>
              <a:rPr lang="fr-CA" sz="2800" dirty="0"/>
              <a:t>-ré-mi fait un livre de mathématique de secondaire 3.  Il a dépassé de 6 fois le temps accordé à ce livre. Il ne pose pas de questions à son enseignant. Il lui manque parfois son matériel. Il sort de la classe deux ou trois fois par cours.</a:t>
            </a:r>
          </a:p>
        </p:txBody>
      </p:sp>
      <p:sp>
        <p:nvSpPr>
          <p:cNvPr id="4" name="Rectangle 3"/>
          <p:cNvSpPr/>
          <p:nvPr/>
        </p:nvSpPr>
        <p:spPr>
          <a:xfrm rot="20323484">
            <a:off x="-1060266" y="365485"/>
            <a:ext cx="4606776" cy="523220"/>
          </a:xfrm>
          <a:prstGeom prst="rect">
            <a:avLst/>
          </a:prstGeom>
          <a:noFill/>
        </p:spPr>
        <p:txBody>
          <a:bodyPr wrap="square" lIns="91440" tIns="45720" rIns="91440" bIns="45720">
            <a:spAutoFit/>
          </a:bodyPr>
          <a:lstStyle/>
          <a:p>
            <a:pPr algn="ctr"/>
            <a:r>
              <a:rPr lang="fr-FR" sz="2800" dirty="0">
                <a:ln w="0"/>
                <a:effectLst>
                  <a:outerShdw blurRad="38100" dist="19050" dir="2700000" algn="tl" rotWithShape="0">
                    <a:schemeClr val="dk1">
                      <a:alpha val="40000"/>
                    </a:schemeClr>
                  </a:outerShdw>
                </a:effectLst>
              </a:rPr>
              <a:t>Y fait rien !</a:t>
            </a:r>
            <a:endParaRPr lang="fr-FR" sz="28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4856978" y="-33686"/>
            <a:ext cx="3065006" cy="523220"/>
          </a:xfrm>
          <a:prstGeom prst="rect">
            <a:avLst/>
          </a:prstGeom>
          <a:noFill/>
        </p:spPr>
        <p:txBody>
          <a:bodyPr wrap="non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Y comprend pas !</a:t>
            </a:r>
          </a:p>
        </p:txBody>
      </p:sp>
      <p:sp>
        <p:nvSpPr>
          <p:cNvPr id="6" name="Rectangle 5"/>
          <p:cNvSpPr/>
          <p:nvPr/>
        </p:nvSpPr>
        <p:spPr>
          <a:xfrm rot="1272277">
            <a:off x="8832911" y="1346928"/>
            <a:ext cx="3060581" cy="523220"/>
          </a:xfrm>
          <a:prstGeom prst="rect">
            <a:avLst/>
          </a:prstGeom>
          <a:noFill/>
        </p:spPr>
        <p:txBody>
          <a:bodyPr wrap="none" lIns="91440" tIns="45720" rIns="91440" bIns="45720">
            <a:spAutoFit/>
          </a:bodyPr>
          <a:lstStyle/>
          <a:p>
            <a:pPr algn="ctr"/>
            <a:r>
              <a:rPr lang="fr-FR" sz="2800" b="0" cap="none" spc="0" dirty="0" err="1">
                <a:ln w="0"/>
                <a:solidFill>
                  <a:schemeClr val="tx1"/>
                </a:solidFill>
                <a:effectLst>
                  <a:outerShdw blurRad="38100" dist="19050" dir="2700000" algn="tl" rotWithShape="0">
                    <a:schemeClr val="dk1">
                      <a:alpha val="40000"/>
                    </a:schemeClr>
                  </a:outerShdw>
                </a:effectLst>
              </a:rPr>
              <a:t>Yé</a:t>
            </a:r>
            <a:r>
              <a:rPr lang="fr-FR" sz="2800" b="0" cap="none" spc="0" dirty="0">
                <a:ln w="0"/>
                <a:solidFill>
                  <a:schemeClr val="tx1"/>
                </a:solidFill>
                <a:effectLst>
                  <a:outerShdw blurRad="38100" dist="19050" dir="2700000" algn="tl" rotWithShape="0">
                    <a:schemeClr val="dk1">
                      <a:alpha val="40000"/>
                    </a:schemeClr>
                  </a:outerShdw>
                </a:effectLst>
              </a:rPr>
              <a:t> </a:t>
            </a:r>
            <a:r>
              <a:rPr lang="fr-FR" sz="2800" b="0" cap="none" spc="0" dirty="0" err="1">
                <a:ln w="0"/>
                <a:solidFill>
                  <a:schemeClr val="tx1"/>
                </a:solidFill>
                <a:effectLst>
                  <a:outerShdw blurRad="38100" dist="19050" dir="2700000" algn="tl" rotWithShape="0">
                    <a:schemeClr val="dk1">
                      <a:alpha val="40000"/>
                    </a:schemeClr>
                  </a:outerShdw>
                </a:effectLst>
              </a:rPr>
              <a:t>toppé</a:t>
            </a:r>
            <a:r>
              <a:rPr lang="fr-FR" sz="2800" b="0" cap="none" spc="0" dirty="0">
                <a:ln w="0"/>
                <a:solidFill>
                  <a:schemeClr val="tx1"/>
                </a:solidFill>
                <a:effectLst>
                  <a:outerShdw blurRad="38100" dist="19050" dir="2700000" algn="tl" rotWithShape="0">
                    <a:schemeClr val="dk1">
                      <a:alpha val="40000"/>
                    </a:schemeClr>
                  </a:outerShdw>
                </a:effectLst>
              </a:rPr>
              <a:t>, saturé !</a:t>
            </a:r>
          </a:p>
        </p:txBody>
      </p:sp>
      <p:sp>
        <p:nvSpPr>
          <p:cNvPr id="7" name="Rectangle 6"/>
          <p:cNvSpPr/>
          <p:nvPr/>
        </p:nvSpPr>
        <p:spPr>
          <a:xfrm>
            <a:off x="65851" y="6067997"/>
            <a:ext cx="5466561" cy="523220"/>
          </a:xfrm>
          <a:prstGeom prst="rect">
            <a:avLst/>
          </a:prstGeom>
          <a:noFill/>
        </p:spPr>
        <p:txBody>
          <a:bodyPr wrap="non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Y serait mieux d’aller travailler !</a:t>
            </a:r>
          </a:p>
        </p:txBody>
      </p:sp>
      <p:sp>
        <p:nvSpPr>
          <p:cNvPr id="8" name="Rectangle 7"/>
          <p:cNvSpPr/>
          <p:nvPr/>
        </p:nvSpPr>
        <p:spPr>
          <a:xfrm rot="21056277">
            <a:off x="7475853" y="5639234"/>
            <a:ext cx="4704301" cy="523220"/>
          </a:xfrm>
          <a:prstGeom prst="rect">
            <a:avLst/>
          </a:prstGeom>
          <a:noFill/>
        </p:spPr>
        <p:txBody>
          <a:bodyPr wrap="non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Y regarde le temps passer !</a:t>
            </a:r>
          </a:p>
        </p:txBody>
      </p:sp>
      <p:sp>
        <p:nvSpPr>
          <p:cNvPr id="9" name="Rectangle 8"/>
          <p:cNvSpPr/>
          <p:nvPr/>
        </p:nvSpPr>
        <p:spPr>
          <a:xfrm rot="20474408">
            <a:off x="201717" y="1565133"/>
            <a:ext cx="3458896" cy="523220"/>
          </a:xfrm>
          <a:prstGeom prst="rect">
            <a:avLst/>
          </a:prstGeom>
          <a:noFill/>
        </p:spPr>
        <p:txBody>
          <a:bodyPr wrap="non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Y fera pas long feu !</a:t>
            </a:r>
          </a:p>
        </p:txBody>
      </p:sp>
      <p:sp>
        <p:nvSpPr>
          <p:cNvPr id="10" name="Rectangle 9"/>
          <p:cNvSpPr/>
          <p:nvPr/>
        </p:nvSpPr>
        <p:spPr>
          <a:xfrm rot="1031249">
            <a:off x="9453868" y="426637"/>
            <a:ext cx="2546082"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Y’avance pas !</a:t>
            </a:r>
            <a:endParaRPr lang="fr-FR" sz="28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2759197" y="5260048"/>
            <a:ext cx="5389103" cy="523220"/>
          </a:xfrm>
          <a:prstGeom prst="rect">
            <a:avLst/>
          </a:prstGeom>
          <a:noFill/>
        </p:spPr>
        <p:txBody>
          <a:bodyPr wrap="none" lIns="91440" tIns="45720" rIns="91440" bIns="45720">
            <a:spAutoFit/>
          </a:bodyPr>
          <a:lstStyle/>
          <a:p>
            <a:pPr algn="ctr"/>
            <a:r>
              <a:rPr lang="fr-FR" sz="2800" b="0" cap="none" spc="0" dirty="0">
                <a:ln w="0"/>
                <a:solidFill>
                  <a:schemeClr val="tx1"/>
                </a:solidFill>
                <a:effectLst>
                  <a:outerShdw blurRad="38100" dist="19050" dir="2700000" algn="tl" rotWithShape="0">
                    <a:schemeClr val="dk1">
                      <a:alpha val="40000"/>
                    </a:schemeClr>
                  </a:outerShdw>
                </a:effectLst>
              </a:rPr>
              <a:t>Je le garde pas dans ma classe !</a:t>
            </a:r>
          </a:p>
        </p:txBody>
      </p:sp>
      <p:sp>
        <p:nvSpPr>
          <p:cNvPr id="12" name="Rectangle 11"/>
          <p:cNvSpPr/>
          <p:nvPr/>
        </p:nvSpPr>
        <p:spPr>
          <a:xfrm rot="20972655">
            <a:off x="4515495" y="1892938"/>
            <a:ext cx="4694555"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Toujours sur son cellulaire !</a:t>
            </a:r>
            <a:endParaRPr lang="fr-F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5236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scontent.fymq3-1.fna.fbcdn.net/v/t1.15752-9/50226218_1033355616866146_7745593748737753088_n.jpg?_nc_cat=101&amp;_nc_ht=scontent.fymq3-1.fna&amp;oh=dff0aa16964c6176f822d365993428a1&amp;oe=5CC53F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821" y="2304308"/>
            <a:ext cx="2617420" cy="34898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2" descr="Centre Saint-Mich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069848" y="484632"/>
            <a:ext cx="10058400" cy="1365939"/>
          </a:xfrm>
        </p:spPr>
        <p:txBody>
          <a:bodyPr/>
          <a:lstStyle/>
          <a:p>
            <a:pPr algn="ctr"/>
            <a:r>
              <a:rPr lang="fr-CA" dirty="0"/>
              <a:t>constats</a:t>
            </a:r>
          </a:p>
        </p:txBody>
      </p:sp>
      <p:sp>
        <p:nvSpPr>
          <p:cNvPr id="3" name="Espace réservé du contenu 2"/>
          <p:cNvSpPr>
            <a:spLocks noGrp="1"/>
          </p:cNvSpPr>
          <p:nvPr>
            <p:ph idx="1"/>
          </p:nvPr>
        </p:nvSpPr>
        <p:spPr/>
        <p:txBody>
          <a:bodyPr>
            <a:normAutofit/>
          </a:bodyPr>
          <a:lstStyle/>
          <a:p>
            <a:pPr marL="0" indent="0">
              <a:buNone/>
            </a:pPr>
            <a:endParaRPr lang="fr-CA" dirty="0"/>
          </a:p>
          <a:p>
            <a:pPr algn="just">
              <a:lnSpc>
                <a:spcPct val="150000"/>
              </a:lnSpc>
              <a:buFont typeface="Arial" panose="020B0604020202020204" pitchFamily="34" charset="0"/>
              <a:buChar char="•"/>
            </a:pPr>
            <a:r>
              <a:rPr lang="fr-CA" sz="2800" dirty="0"/>
              <a:t>Difficulté à utiliser un langage commun</a:t>
            </a:r>
          </a:p>
          <a:p>
            <a:pPr algn="just">
              <a:lnSpc>
                <a:spcPct val="100000"/>
              </a:lnSpc>
              <a:spcBef>
                <a:spcPts val="300"/>
              </a:spcBef>
              <a:buFont typeface="Arial" panose="020B0604020202020204" pitchFamily="34" charset="0"/>
              <a:buChar char="•"/>
            </a:pPr>
            <a:r>
              <a:rPr lang="fr-CA" sz="2800" dirty="0"/>
              <a:t>Difficulté à faire la différence entre </a:t>
            </a:r>
          </a:p>
          <a:p>
            <a:pPr marL="0" indent="0" algn="just">
              <a:lnSpc>
                <a:spcPct val="100000"/>
              </a:lnSpc>
              <a:spcBef>
                <a:spcPts val="300"/>
              </a:spcBef>
              <a:buNone/>
            </a:pPr>
            <a:r>
              <a:rPr lang="fr-CA" sz="2800" dirty="0"/>
              <a:t>  des faits et des interprétations </a:t>
            </a:r>
          </a:p>
          <a:p>
            <a:pPr algn="just">
              <a:lnSpc>
                <a:spcPct val="150000"/>
              </a:lnSpc>
              <a:buFont typeface="Arial" panose="020B0604020202020204" pitchFamily="34" charset="0"/>
              <a:buChar char="•"/>
            </a:pPr>
            <a:r>
              <a:rPr lang="fr-CA" sz="2800" dirty="0"/>
              <a:t> Multiplication des interventions</a:t>
            </a:r>
          </a:p>
          <a:p>
            <a:pPr algn="just">
              <a:lnSpc>
                <a:spcPct val="150000"/>
              </a:lnSpc>
              <a:buFont typeface="Arial" panose="020B0604020202020204" pitchFamily="34" charset="0"/>
              <a:buChar char="•"/>
            </a:pPr>
            <a:r>
              <a:rPr lang="fr-CA" sz="2800" dirty="0"/>
              <a:t>Cohérence des interventions</a:t>
            </a:r>
          </a:p>
        </p:txBody>
      </p:sp>
      <p:sp>
        <p:nvSpPr>
          <p:cNvPr id="5" name="Espace réservé du pied de page 4">
            <a:extLst>
              <a:ext uri="{FF2B5EF4-FFF2-40B4-BE49-F238E27FC236}">
                <a16:creationId xmlns:a16="http://schemas.microsoft.com/office/drawing/2014/main" id="{4EA95EE6-CBCB-4BC2-AF6D-7E9C50FA3D03}"/>
              </a:ext>
            </a:extLst>
          </p:cNvPr>
          <p:cNvSpPr>
            <a:spLocks noGrp="1"/>
          </p:cNvSpPr>
          <p:nvPr>
            <p:ph type="ftr" sz="quarter" idx="11"/>
          </p:nvPr>
        </p:nvSpPr>
        <p:spPr>
          <a:xfrm rot="16200000">
            <a:off x="8393529" y="2784404"/>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20154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762B3B3-6231-4D0D-89C7-AD483DC4E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070969" y="1632857"/>
            <a:ext cx="6478094" cy="5796189"/>
          </a:xfrm>
          <a:prstGeom prst="rect">
            <a:avLst/>
          </a:prstGeom>
        </p:spPr>
      </p:pic>
      <p:pic>
        <p:nvPicPr>
          <p:cNvPr id="16394" name="Picture 10" descr="https://scontent.fymq3-1.fna.fbcdn.net/v/t1.15752-9/50570723_2079494509008106_5346484382230118400_n.jpg?_nc_cat=104&amp;_nc_ht=scontent.fymq3-1.fna&amp;oh=e842cd80822a286cba9417cc6cd5035d&amp;oe=5CCB96C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961" y="4365504"/>
            <a:ext cx="3018524" cy="23313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6386" name="Picture 2" descr="https://scontent.fymq3-1.fna.fbcdn.net/v/t1.15752-9/50210436_594223624358682_180233629652221952_n.jpg?_nc_cat=105&amp;_nc_ht=scontent.fymq3-1.fna&amp;oh=2415440ab26ccfaa92a4993cc0fb4e2a&amp;oe=5CCA5DF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738" y="4365505"/>
            <a:ext cx="3108460" cy="23313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2" descr="Centre Saint-Mich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069848" y="484632"/>
            <a:ext cx="10058400" cy="1148225"/>
          </a:xfrm>
        </p:spPr>
        <p:txBody>
          <a:bodyPr>
            <a:normAutofit fontScale="90000"/>
          </a:bodyPr>
          <a:lstStyle/>
          <a:p>
            <a:pPr algn="ctr"/>
            <a:r>
              <a:rPr lang="fr-CA" dirty="0"/>
              <a:t/>
            </a:r>
            <a:br>
              <a:rPr lang="fr-CA" dirty="0"/>
            </a:br>
            <a:r>
              <a:rPr lang="fr-CA" sz="6000" dirty="0"/>
              <a:t>Les motivations</a:t>
            </a:r>
          </a:p>
        </p:txBody>
      </p:sp>
      <p:sp>
        <p:nvSpPr>
          <p:cNvPr id="3" name="Espace réservé du contenu 2"/>
          <p:cNvSpPr>
            <a:spLocks noGrp="1"/>
          </p:cNvSpPr>
          <p:nvPr>
            <p:ph idx="1"/>
          </p:nvPr>
        </p:nvSpPr>
        <p:spPr/>
        <p:txBody>
          <a:bodyPr>
            <a:normAutofit/>
          </a:bodyPr>
          <a:lstStyle/>
          <a:p>
            <a:pPr>
              <a:buFont typeface="Arial" panose="020B0604020202020204" pitchFamily="34" charset="0"/>
              <a:buChar char="•"/>
            </a:pPr>
            <a:r>
              <a:rPr lang="fr-CA" sz="2800" dirty="0"/>
              <a:t>Alourdissement de la clientèle</a:t>
            </a:r>
            <a:endParaRPr lang="fr-CA" sz="2800" strike="sngStrike" dirty="0"/>
          </a:p>
          <a:p>
            <a:pPr>
              <a:buFont typeface="Arial" panose="020B0604020202020204" pitchFamily="34" charset="0"/>
              <a:buChar char="•"/>
            </a:pPr>
            <a:r>
              <a:rPr lang="fr-CA" sz="2800" dirty="0"/>
              <a:t>Augmentation des références aux professionnels</a:t>
            </a:r>
          </a:p>
          <a:p>
            <a:pPr>
              <a:buFont typeface="Arial" panose="020B0604020202020204" pitchFamily="34" charset="0"/>
              <a:buChar char="•"/>
            </a:pPr>
            <a:r>
              <a:rPr lang="fr-CA" sz="2800" dirty="0"/>
              <a:t>Redonner du pouvoir aux enseignants</a:t>
            </a:r>
            <a:endParaRPr lang="fr-CA" sz="2800" strike="sngStrike" dirty="0"/>
          </a:p>
          <a:p>
            <a:pPr>
              <a:buFont typeface="Arial" panose="020B0604020202020204" pitchFamily="34" charset="0"/>
              <a:buChar char="•"/>
            </a:pPr>
            <a:r>
              <a:rPr lang="fr-CA" sz="2800" dirty="0"/>
              <a:t>Utilisation dans tous les services d’enseignement</a:t>
            </a:r>
          </a:p>
        </p:txBody>
      </p:sp>
      <p:sp>
        <p:nvSpPr>
          <p:cNvPr id="5" name="AutoShape 4" descr="RÃ©sultats de recherche d'images pour Â«Â rai rÃ©ponse Ã  l'interventionÂ 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AutoShape 6" descr="RÃ©sultats de recherche d'images pour Â«Â rai rÃ©ponse Ã  l'interventionÂ 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8" descr="RÃ©sultats de recherche d'images pour Â«Â rai rÃ©ponse Ã  l'interventionÂ Â»"/>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cxnSp>
        <p:nvCxnSpPr>
          <p:cNvPr id="21" name="Connecteur droit 20"/>
          <p:cNvCxnSpPr/>
          <p:nvPr/>
        </p:nvCxnSpPr>
        <p:spPr>
          <a:xfrm>
            <a:off x="9852660" y="310798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ce réservé du pied de page 7">
            <a:extLst>
              <a:ext uri="{FF2B5EF4-FFF2-40B4-BE49-F238E27FC236}">
                <a16:creationId xmlns:a16="http://schemas.microsoft.com/office/drawing/2014/main" id="{C248CD35-4B8D-4865-BF0F-22998F207F8E}"/>
              </a:ext>
            </a:extLst>
          </p:cNvPr>
          <p:cNvSpPr>
            <a:spLocks noGrp="1"/>
          </p:cNvSpPr>
          <p:nvPr>
            <p:ph type="ftr" sz="quarter" idx="11"/>
          </p:nvPr>
        </p:nvSpPr>
        <p:spPr>
          <a:xfrm rot="16200000">
            <a:off x="8385239" y="2698311"/>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4060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394"/>
                                        </p:tgtEl>
                                      </p:cBhvr>
                                    </p:animEffect>
                                    <p:set>
                                      <p:cBhvr>
                                        <p:cTn id="7" dur="1" fill="hold">
                                          <p:stCondLst>
                                            <p:cond delay="499"/>
                                          </p:stCondLst>
                                        </p:cTn>
                                        <p:tgtEl>
                                          <p:spTgt spid="1639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386"/>
                                        </p:tgtEl>
                                      </p:cBhvr>
                                    </p:animEffect>
                                    <p:set>
                                      <p:cBhvr>
                                        <p:cTn id="10" dur="1" fill="hold">
                                          <p:stCondLst>
                                            <p:cond delay="499"/>
                                          </p:stCondLst>
                                        </p:cTn>
                                        <p:tgtEl>
                                          <p:spTgt spid="16386"/>
                                        </p:tgtEl>
                                        <p:attrNameLst>
                                          <p:attrName>style.visibility</p:attrName>
                                        </p:attrNameLst>
                                      </p:cBhvr>
                                      <p:to>
                                        <p:strVal val="hidden"/>
                                      </p:to>
                                    </p:se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60984" y="2230101"/>
            <a:ext cx="7403123" cy="3922505"/>
          </a:xfrm>
        </p:spPr>
        <p:txBody>
          <a:bodyPr>
            <a:normAutofit fontScale="92500"/>
          </a:bodyPr>
          <a:lstStyle/>
          <a:p>
            <a:pPr marL="0" indent="0">
              <a:buNone/>
            </a:pPr>
            <a:endParaRPr lang="fr-CA" dirty="0"/>
          </a:p>
          <a:p>
            <a:pPr>
              <a:buFont typeface="Arial" panose="020B0604020202020204" pitchFamily="34" charset="0"/>
              <a:buChar char="•"/>
            </a:pPr>
            <a:r>
              <a:rPr lang="fr-CA" sz="3000" dirty="0"/>
              <a:t>Consultation d’un éventail d’outils</a:t>
            </a:r>
          </a:p>
          <a:p>
            <a:pPr>
              <a:buFont typeface="Arial" panose="020B0604020202020204" pitchFamily="34" charset="0"/>
              <a:buChar char="•"/>
            </a:pPr>
            <a:r>
              <a:rPr lang="fr-CA" sz="3000" dirty="0"/>
              <a:t>Élimination des diagnostics</a:t>
            </a:r>
          </a:p>
          <a:p>
            <a:pPr>
              <a:buFont typeface="Arial" panose="020B0604020202020204" pitchFamily="34" charset="0"/>
              <a:buChar char="•"/>
            </a:pPr>
            <a:r>
              <a:rPr lang="fr-CA" sz="3000" dirty="0"/>
              <a:t>Catégories selon les fonctions exécutives</a:t>
            </a:r>
          </a:p>
          <a:p>
            <a:pPr>
              <a:buFont typeface="Arial" panose="020B0604020202020204" pitchFamily="34" charset="0"/>
              <a:buChar char="•"/>
            </a:pPr>
            <a:r>
              <a:rPr lang="fr-CA" sz="3000" dirty="0"/>
              <a:t>Format pratique</a:t>
            </a:r>
          </a:p>
          <a:p>
            <a:pPr>
              <a:buFont typeface="Arial" panose="020B0604020202020204" pitchFamily="34" charset="0"/>
              <a:buChar char="•"/>
            </a:pPr>
            <a:r>
              <a:rPr lang="fr-CA" sz="3000" dirty="0"/>
              <a:t>Création par un groupe multidisciplinaire </a:t>
            </a:r>
            <a:endParaRPr lang="fr-CA" sz="3000" strike="sngStrike" dirty="0"/>
          </a:p>
          <a:p>
            <a:pPr>
              <a:buFont typeface="Arial" panose="020B0604020202020204" pitchFamily="34" charset="0"/>
              <a:buChar char="•"/>
            </a:pPr>
            <a:r>
              <a:rPr lang="fr-CA" sz="3000" dirty="0"/>
              <a:t>Contenu supplémentaire</a:t>
            </a:r>
          </a:p>
          <a:p>
            <a:pPr>
              <a:buFont typeface="Arial" panose="020B0604020202020204" pitchFamily="34" charset="0"/>
              <a:buChar char="•"/>
            </a:pPr>
            <a:endParaRPr lang="fr-CA" sz="3300" dirty="0">
              <a:latin typeface="Rockwell Condensed" panose="02060603050405020104" pitchFamily="18" charset="0"/>
            </a:endParaRPr>
          </a:p>
        </p:txBody>
      </p:sp>
      <p:pic>
        <p:nvPicPr>
          <p:cNvPr id="15362" name="Picture 2" descr="https://scontent.fymq3-1.fna.fbcdn.net/v/t1.15752-9/49257832_391619321584118_7556745299453018112_n.jpg?_nc_cat=110&amp;_nc_ht=scontent.fymq3-1.fna&amp;oh=fd16833a3ba8053325819f927de27a07&amp;oe=5CB79E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77" y="1913381"/>
            <a:ext cx="3711031" cy="4683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Centre Saint-Mich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 y="-167040"/>
            <a:ext cx="2476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069848" y="484632"/>
            <a:ext cx="10058400" cy="1093797"/>
          </a:xfrm>
        </p:spPr>
        <p:txBody>
          <a:bodyPr>
            <a:normAutofit fontScale="90000"/>
          </a:bodyPr>
          <a:lstStyle/>
          <a:p>
            <a:pPr algn="ctr"/>
            <a:r>
              <a:rPr lang="fr-CA" dirty="0"/>
              <a:t/>
            </a:r>
            <a:br>
              <a:rPr lang="fr-CA" dirty="0"/>
            </a:br>
            <a:r>
              <a:rPr lang="fr-CA" sz="6000" dirty="0"/>
              <a:t>création de l’outil</a:t>
            </a:r>
          </a:p>
        </p:txBody>
      </p:sp>
      <p:sp>
        <p:nvSpPr>
          <p:cNvPr id="5" name="Espace réservé du pied de page 4">
            <a:extLst>
              <a:ext uri="{FF2B5EF4-FFF2-40B4-BE49-F238E27FC236}">
                <a16:creationId xmlns:a16="http://schemas.microsoft.com/office/drawing/2014/main" id="{48BF1F7A-8AB1-42BD-9C8F-AA1B9FA4BDCF}"/>
              </a:ext>
            </a:extLst>
          </p:cNvPr>
          <p:cNvSpPr>
            <a:spLocks noGrp="1"/>
          </p:cNvSpPr>
          <p:nvPr>
            <p:ph type="ftr" sz="quarter" idx="11"/>
          </p:nvPr>
        </p:nvSpPr>
        <p:spPr>
          <a:xfrm rot="16200000">
            <a:off x="8442232" y="2806220"/>
            <a:ext cx="6327648" cy="365125"/>
          </a:xfrm>
        </p:spPr>
        <p:txBody>
          <a:bodyPr/>
          <a:lstStyle/>
          <a:p>
            <a:r>
              <a:rPr lang="fr-CA" dirty="0"/>
              <a:t>Stéphanie </a:t>
            </a:r>
            <a:r>
              <a:rPr lang="fr-CA" dirty="0" err="1"/>
              <a:t>Arel</a:t>
            </a:r>
            <a:r>
              <a:rPr lang="fr-CA" dirty="0"/>
              <a:t> et Karine Jacques, CSRS (2019)</a:t>
            </a:r>
          </a:p>
        </p:txBody>
      </p:sp>
    </p:spTree>
    <p:extLst>
      <p:ext uri="{BB962C8B-B14F-4D97-AF65-F5344CB8AC3E}">
        <p14:creationId xmlns:p14="http://schemas.microsoft.com/office/powerpoint/2010/main" val="89602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Personnalisé 1">
      <a:dk1>
        <a:sysClr val="windowText" lastClr="000000"/>
      </a:dk1>
      <a:lt1>
        <a:sysClr val="window" lastClr="FFFFFF"/>
      </a:lt1>
      <a:dk2>
        <a:srgbClr val="696464"/>
      </a:dk2>
      <a:lt2>
        <a:srgbClr val="DE6B5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ype de bois">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1250</TotalTime>
  <Words>803</Words>
  <Application>Microsoft Office PowerPoint</Application>
  <PresentationFormat>Grand écran</PresentationFormat>
  <Paragraphs>130</Paragraphs>
  <Slides>21</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Rockwell</vt:lpstr>
      <vt:lpstr>Rockwell Condensed</vt:lpstr>
      <vt:lpstr>Wingdings</vt:lpstr>
      <vt:lpstr>Type de bois</vt:lpstr>
      <vt:lpstr>  Intervenir pour Réussir</vt:lpstr>
      <vt:lpstr>Présentation PowerPoint</vt:lpstr>
      <vt:lpstr> But de la rencontre:  Présenter l’outil et des possibilités d’exploitation</vt:lpstr>
      <vt:lpstr>Qui sommes-nous ?</vt:lpstr>
      <vt:lpstr>Présentation PowerPoint</vt:lpstr>
      <vt:lpstr>JÉ-Ré-Mi</vt:lpstr>
      <vt:lpstr>constats</vt:lpstr>
      <vt:lpstr> Les motivations</vt:lpstr>
      <vt:lpstr> création de l’outil</vt:lpstr>
      <vt:lpstr>  Manifestations observables et mesurables</vt:lpstr>
      <vt:lpstr> Stratégies universelles</vt:lpstr>
      <vt:lpstr>  Phase 1</vt:lpstr>
      <vt:lpstr>Jeanne Héassé </vt:lpstr>
      <vt:lpstr>Questionnement pour les enseignants</vt:lpstr>
      <vt:lpstr>À votre tour – Que feriez-vous?</vt:lpstr>
      <vt:lpstr>Jeanne Héassé </vt:lpstr>
      <vt:lpstr>Retour sur la situation</vt:lpstr>
      <vt:lpstr>Retour sur la phase 1</vt:lpstr>
      <vt:lpstr> Phases 2,3,4</vt:lpstr>
      <vt:lpstr> Conclusion</vt:lpstr>
      <vt:lpstr> Questions ou accompagnement</vt:lpstr>
    </vt:vector>
  </TitlesOfParts>
  <Company>CSRS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Arel Stéphanie</dc:creator>
  <cp:lastModifiedBy>Jacques Karine</cp:lastModifiedBy>
  <cp:revision>85</cp:revision>
  <dcterms:created xsi:type="dcterms:W3CDTF">2019-01-11T19:04:18Z</dcterms:created>
  <dcterms:modified xsi:type="dcterms:W3CDTF">2019-01-29T20:11:55Z</dcterms:modified>
</cp:coreProperties>
</file>