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2"/>
  </p:notesMasterIdLst>
  <p:sldIdLst>
    <p:sldId id="256" r:id="rId5"/>
    <p:sldId id="265" r:id="rId6"/>
    <p:sldId id="258" r:id="rId7"/>
    <p:sldId id="260" r:id="rId8"/>
    <p:sldId id="261" r:id="rId9"/>
    <p:sldId id="281" r:id="rId10"/>
    <p:sldId id="282" r:id="rId11"/>
    <p:sldId id="259" r:id="rId12"/>
    <p:sldId id="257" r:id="rId13"/>
    <p:sldId id="264" r:id="rId14"/>
    <p:sldId id="268" r:id="rId15"/>
    <p:sldId id="263" r:id="rId16"/>
    <p:sldId id="262" r:id="rId17"/>
    <p:sldId id="271" r:id="rId18"/>
    <p:sldId id="272" r:id="rId19"/>
    <p:sldId id="273" r:id="rId20"/>
    <p:sldId id="274" r:id="rId21"/>
    <p:sldId id="275" r:id="rId22"/>
    <p:sldId id="276" r:id="rId23"/>
    <p:sldId id="277" r:id="rId24"/>
    <p:sldId id="278" r:id="rId25"/>
    <p:sldId id="279" r:id="rId26"/>
    <p:sldId id="280" r:id="rId27"/>
    <p:sldId id="270" r:id="rId28"/>
    <p:sldId id="266" r:id="rId29"/>
    <p:sldId id="267" r:id="rId30"/>
    <p:sldId id="26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1496" autoAdjust="0"/>
  </p:normalViewPr>
  <p:slideViewPr>
    <p:cSldViewPr snapToGrid="0">
      <p:cViewPr varScale="1">
        <p:scale>
          <a:sx n="45" d="100"/>
          <a:sy n="45" d="100"/>
        </p:scale>
        <p:origin x="169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880D6-CBFE-4782-BB14-75209C786391}" type="datetimeFigureOut">
              <a:rPr lang="fr-CA" smtClean="0"/>
              <a:t>2019-01-23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BF662-B2A5-4B21-B0EB-050226939A3D}" type="slidenum">
              <a:rPr lang="fr-CA" smtClean="0"/>
              <a:t>‹N°›</a:t>
            </a:fld>
            <a:endParaRPr lang="fr-CA"/>
          </a:p>
        </p:txBody>
      </p:sp>
    </p:spTree>
    <p:extLst>
      <p:ext uri="{BB962C8B-B14F-4D97-AF65-F5344CB8AC3E}">
        <p14:creationId xmlns:p14="http://schemas.microsoft.com/office/powerpoint/2010/main" val="307887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Mot de bienvenue</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1</a:t>
            </a:fld>
            <a:endParaRPr lang="fr-CA"/>
          </a:p>
        </p:txBody>
      </p:sp>
    </p:spTree>
    <p:extLst>
      <p:ext uri="{BB962C8B-B14F-4D97-AF65-F5344CB8AC3E}">
        <p14:creationId xmlns:p14="http://schemas.microsoft.com/office/powerpoint/2010/main" val="68800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Remettre la feuille sur la structure des ateliers</a:t>
            </a:r>
            <a:r>
              <a:rPr lang="fr-CA" baseline="0" dirty="0" smtClean="0"/>
              <a:t> </a:t>
            </a:r>
          </a:p>
          <a:p>
            <a:endParaRPr lang="fr-CA" baseline="0" dirty="0" smtClean="0"/>
          </a:p>
          <a:p>
            <a:r>
              <a:rPr lang="fr-CA" baseline="0" dirty="0" smtClean="0"/>
              <a:t>Ouvrir PPT de la procrastination</a:t>
            </a:r>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10</a:t>
            </a:fld>
            <a:endParaRPr lang="fr-CA"/>
          </a:p>
        </p:txBody>
      </p:sp>
    </p:spTree>
    <p:extLst>
      <p:ext uri="{BB962C8B-B14F-4D97-AF65-F5344CB8AC3E}">
        <p14:creationId xmlns:p14="http://schemas.microsoft.com/office/powerpoint/2010/main" val="73208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Autonomisation:</a:t>
            </a:r>
            <a:r>
              <a:rPr lang="fr-CA" baseline="0" dirty="0" smtClean="0"/>
              <a:t> </a:t>
            </a:r>
            <a:r>
              <a:rPr lang="fr-CA" dirty="0" smtClean="0"/>
              <a:t>Définition</a:t>
            </a:r>
            <a:br>
              <a:rPr lang="fr-CA" dirty="0" smtClean="0"/>
            </a:br>
            <a:r>
              <a:rPr lang="fr-CA" dirty="0" smtClean="0">
                <a:effectLst/>
              </a:rPr>
              <a:t>Processus par lequel une personne, ou un groupe social, acquiert la maîtrise des moyens qui lui permettent de se conscientiser, de renforcer son potentiel et de se transformer dans une perspective de développement, d'amélioration de ses conditions de vie et de son environnement.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effectLst/>
              </a:rPr>
              <a:t>Donner</a:t>
            </a:r>
            <a:r>
              <a:rPr lang="fr-CA" baseline="0" dirty="0" smtClean="0">
                <a:effectLst/>
              </a:rPr>
              <a:t> aux </a:t>
            </a:r>
            <a:r>
              <a:rPr lang="fr-CA" dirty="0" smtClean="0">
                <a:effectLst/>
              </a:rPr>
              <a:t>élèves des connaissances pour leur permettre</a:t>
            </a:r>
            <a:r>
              <a:rPr lang="fr-CA" baseline="0" dirty="0" smtClean="0">
                <a:effectLst/>
              </a:rPr>
              <a:t> de mieux se connaître et d’envisager des solutions aux problèmes qu’ils rencontrent à l’école</a:t>
            </a:r>
            <a:r>
              <a:rPr lang="fr-CA"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effectLst/>
              </a:rPr>
              <a:t>Plasticité cérébrale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effectLst/>
              </a:rPr>
              <a:t>Fonctions exécutives \  https://www.youtube.com/watch?v=DSq7W0HEChg  (Vidéos</a:t>
            </a:r>
            <a:r>
              <a:rPr lang="fr-CA" baseline="0" dirty="0" smtClean="0">
                <a:effectLst/>
              </a:rPr>
              <a:t> Steeve Masson)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effectLst/>
              </a:rPr>
              <a:t>Entrevue motivationnelle brève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smtClean="0">
              <a:effectLst/>
            </a:endParaRPr>
          </a:p>
          <a:p>
            <a:pPr lvl="0"/>
            <a:r>
              <a:rPr lang="fr-CA" dirty="0" smtClean="0"/>
              <a:t>Développée par </a:t>
            </a:r>
            <a:r>
              <a:rPr lang="fr-CA" b="1" dirty="0" smtClean="0"/>
              <a:t>Miller </a:t>
            </a:r>
            <a:r>
              <a:rPr lang="fr-CA" dirty="0" smtClean="0"/>
              <a:t>et </a:t>
            </a:r>
            <a:r>
              <a:rPr lang="fr-CA" b="1" dirty="0" err="1" smtClean="0"/>
              <a:t>Rollnick</a:t>
            </a:r>
            <a:r>
              <a:rPr lang="fr-CA" dirty="0" smtClean="0"/>
              <a:t>, </a:t>
            </a:r>
            <a:r>
              <a:rPr lang="fr-CA" b="1" dirty="0" smtClean="0"/>
              <a:t>1991</a:t>
            </a:r>
            <a:r>
              <a:rPr lang="fr-CA" dirty="0" smtClean="0"/>
              <a:t> (</a:t>
            </a:r>
            <a:r>
              <a:rPr lang="fr-CA" i="1" dirty="0" smtClean="0"/>
              <a:t>Relation d’aide et processus du changement)</a:t>
            </a:r>
          </a:p>
          <a:p>
            <a:pPr lvl="0"/>
            <a:endParaRPr lang="fr-CA" i="1" dirty="0" smtClean="0"/>
          </a:p>
          <a:p>
            <a:pPr lvl="0"/>
            <a:r>
              <a:rPr lang="fr-CA" dirty="0" smtClean="0"/>
              <a:t>Permet d’</a:t>
            </a:r>
            <a:r>
              <a:rPr lang="fr-CA" b="1" dirty="0" smtClean="0"/>
              <a:t>outiller </a:t>
            </a:r>
            <a:r>
              <a:rPr lang="fr-CA" dirty="0" smtClean="0"/>
              <a:t>les</a:t>
            </a:r>
            <a:r>
              <a:rPr lang="fr-CA" b="1" dirty="0" smtClean="0"/>
              <a:t> intervenants </a:t>
            </a:r>
            <a:r>
              <a:rPr lang="fr-CA" dirty="0" smtClean="0"/>
              <a:t>afin de créer un</a:t>
            </a:r>
            <a:r>
              <a:rPr lang="fr-CA" b="1" dirty="0" smtClean="0"/>
              <a:t> contexte </a:t>
            </a:r>
            <a:r>
              <a:rPr lang="fr-CA" dirty="0" smtClean="0"/>
              <a:t>favorisant</a:t>
            </a:r>
            <a:r>
              <a:rPr lang="fr-CA" b="1" dirty="0" smtClean="0"/>
              <a:t> </a:t>
            </a:r>
            <a:r>
              <a:rPr lang="fr-CA" dirty="0" smtClean="0"/>
              <a:t>le</a:t>
            </a:r>
            <a:r>
              <a:rPr lang="fr-CA" b="1" dirty="0" smtClean="0"/>
              <a:t> changement</a:t>
            </a:r>
            <a:r>
              <a:rPr lang="fr-CA" dirty="0" smtClean="0"/>
              <a:t> et </a:t>
            </a:r>
            <a:r>
              <a:rPr lang="fr-CA" b="1" dirty="0" smtClean="0"/>
              <a:t>développer </a:t>
            </a:r>
            <a:r>
              <a:rPr lang="fr-CA" dirty="0" smtClean="0"/>
              <a:t>la</a:t>
            </a:r>
            <a:r>
              <a:rPr lang="fr-CA" b="1" dirty="0" smtClean="0"/>
              <a:t> motivation </a:t>
            </a:r>
            <a:r>
              <a:rPr lang="fr-CA" dirty="0" smtClean="0"/>
              <a:t>des personnes </a:t>
            </a:r>
            <a:r>
              <a:rPr lang="fr-CA" b="1" dirty="0" smtClean="0"/>
              <a:t>ambivalentes</a:t>
            </a:r>
            <a:r>
              <a:rPr lang="fr-CA" dirty="0" smtClean="0"/>
              <a:t> ou </a:t>
            </a:r>
            <a:r>
              <a:rPr lang="fr-CA" b="1" dirty="0" smtClean="0"/>
              <a:t>peu intéressées </a:t>
            </a:r>
            <a:r>
              <a:rPr lang="fr-CA" dirty="0" smtClean="0"/>
              <a:t>à</a:t>
            </a:r>
            <a:r>
              <a:rPr lang="fr-CA" b="1" dirty="0" smtClean="0"/>
              <a:t> </a:t>
            </a:r>
            <a:r>
              <a:rPr lang="fr-CA" dirty="0" smtClean="0"/>
              <a:t>changer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effectLst/>
            </a:endParaRPr>
          </a:p>
          <a:p>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11</a:t>
            </a:fld>
            <a:endParaRPr lang="fr-CA"/>
          </a:p>
        </p:txBody>
      </p:sp>
    </p:spTree>
    <p:extLst>
      <p:ext uri="{BB962C8B-B14F-4D97-AF65-F5344CB8AC3E}">
        <p14:creationId xmlns:p14="http://schemas.microsoft.com/office/powerpoint/2010/main" val="419848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13</a:t>
            </a:fld>
            <a:endParaRPr lang="fr-CA"/>
          </a:p>
        </p:txBody>
      </p:sp>
    </p:spTree>
    <p:extLst>
      <p:ext uri="{BB962C8B-B14F-4D97-AF65-F5344CB8AC3E}">
        <p14:creationId xmlns:p14="http://schemas.microsoft.com/office/powerpoint/2010/main" val="383984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eaLnBrk="1" fontAlgn="t" latinLnBrk="0" hangingPunct="1"/>
            <a:r>
              <a:rPr lang="fr-CA" sz="1200" b="1" i="0" u="none" strike="noStrike" kern="1200" dirty="0" smtClean="0">
                <a:solidFill>
                  <a:schemeClr val="tx1"/>
                </a:solidFill>
                <a:effectLst/>
                <a:latin typeface="+mn-lt"/>
                <a:ea typeface="+mn-ea"/>
                <a:cs typeface="+mn-cs"/>
              </a:rPr>
              <a:t>STADES</a:t>
            </a:r>
            <a:r>
              <a:rPr lang="fr-CA" sz="1200" b="1" i="0" u="none" strike="noStrike" kern="1200" baseline="0" dirty="0" smtClean="0">
                <a:solidFill>
                  <a:schemeClr val="tx1"/>
                </a:solidFill>
                <a:effectLst/>
                <a:latin typeface="+mn-lt"/>
                <a:ea typeface="+mn-ea"/>
                <a:cs typeface="+mn-cs"/>
              </a:rPr>
              <a:t> DE CHANGEMENT</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1" i="0" u="none" strike="noStrike" kern="1200" baseline="0" dirty="0" smtClean="0">
                <a:solidFill>
                  <a:schemeClr val="tx1"/>
                </a:solidFill>
                <a:effectLst/>
                <a:latin typeface="+mn-lt"/>
                <a:ea typeface="+mn-ea"/>
                <a:cs typeface="+mn-cs"/>
              </a:rPr>
              <a:t>TÂCHES DE L’INTERVENANT</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1" i="0" u="none" strike="noStrike" kern="1200" dirty="0" smtClean="0">
                <a:solidFill>
                  <a:schemeClr val="tx1"/>
                </a:solidFill>
                <a:effectLst/>
                <a:latin typeface="+mn-lt"/>
                <a:ea typeface="+mn-ea"/>
                <a:cs typeface="+mn-cs"/>
              </a:rPr>
              <a:t>Pré-contemplation</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0" i="0" u="none" strike="noStrike" kern="1200" dirty="0" smtClean="0">
                <a:solidFill>
                  <a:schemeClr val="tx1"/>
                </a:solidFill>
                <a:effectLst/>
                <a:latin typeface="+mn-lt"/>
                <a:ea typeface="+mn-ea"/>
                <a:cs typeface="+mn-cs"/>
              </a:rPr>
              <a:t>-	</a:t>
            </a:r>
            <a:r>
              <a:rPr lang="fr-CA" sz="1200" b="1" i="0" u="none" strike="noStrike" kern="1200" dirty="0" smtClean="0">
                <a:solidFill>
                  <a:schemeClr val="tx1"/>
                </a:solidFill>
                <a:effectLst/>
                <a:latin typeface="+mn-lt"/>
                <a:ea typeface="+mn-ea"/>
                <a:cs typeface="+mn-cs"/>
              </a:rPr>
              <a:t>Conscientiser</a:t>
            </a:r>
            <a:r>
              <a:rPr lang="fr-CA" sz="1200" b="1" i="0" u="none" strike="noStrike" kern="1200" baseline="0" dirty="0" smtClean="0">
                <a:solidFill>
                  <a:schemeClr val="tx1"/>
                </a:solidFill>
                <a:effectLst/>
                <a:latin typeface="+mn-lt"/>
                <a:ea typeface="+mn-ea"/>
                <a:cs typeface="+mn-cs"/>
              </a:rPr>
              <a:t> </a:t>
            </a:r>
            <a:r>
              <a:rPr lang="fr-CA" sz="1200" b="0" i="0" u="none" strike="noStrike" kern="1200" baseline="0" dirty="0" smtClean="0">
                <a:solidFill>
                  <a:schemeClr val="tx1"/>
                </a:solidFill>
                <a:effectLst/>
                <a:latin typeface="+mn-lt"/>
                <a:ea typeface="+mn-ea"/>
                <a:cs typeface="+mn-cs"/>
              </a:rPr>
              <a:t>le client aux</a:t>
            </a:r>
            <a:r>
              <a:rPr lang="fr-CA" sz="1200" b="1" i="0" u="none" strike="noStrike" kern="1200" baseline="0" dirty="0" smtClean="0">
                <a:solidFill>
                  <a:schemeClr val="tx1"/>
                </a:solidFill>
                <a:effectLst/>
                <a:latin typeface="+mn-lt"/>
                <a:ea typeface="+mn-ea"/>
                <a:cs typeface="+mn-cs"/>
              </a:rPr>
              <a:t> risques </a:t>
            </a:r>
            <a:r>
              <a:rPr lang="fr-CA" sz="1200" b="0" i="0" u="none" strike="noStrike" kern="1200" baseline="0" dirty="0" smtClean="0">
                <a:solidFill>
                  <a:schemeClr val="tx1"/>
                </a:solidFill>
                <a:effectLst/>
                <a:latin typeface="+mn-lt"/>
                <a:ea typeface="+mn-ea"/>
                <a:cs typeface="+mn-cs"/>
              </a:rPr>
              <a:t>encourus et aux </a:t>
            </a:r>
            <a:r>
              <a:rPr lang="fr-CA" sz="1200" b="1" i="0" u="none" strike="noStrike" kern="1200" baseline="0" dirty="0" smtClean="0">
                <a:solidFill>
                  <a:schemeClr val="tx1"/>
                </a:solidFill>
                <a:effectLst/>
                <a:latin typeface="+mn-lt"/>
                <a:ea typeface="+mn-ea"/>
                <a:cs typeface="+mn-cs"/>
              </a:rPr>
              <a:t>difficultés</a:t>
            </a:r>
            <a:r>
              <a:rPr lang="fr-CA" sz="1200" b="0" i="0" u="none" strike="noStrike" kern="1200" baseline="0" dirty="0" smtClean="0">
                <a:solidFill>
                  <a:schemeClr val="tx1"/>
                </a:solidFill>
                <a:effectLst/>
                <a:latin typeface="+mn-lt"/>
                <a:ea typeface="+mn-ea"/>
                <a:cs typeface="+mn-cs"/>
              </a:rPr>
              <a:t> que lui occasionne son comportement</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0" i="0" u="none" strike="noStrike" kern="1200" baseline="0" dirty="0" smtClean="0">
                <a:solidFill>
                  <a:schemeClr val="tx1"/>
                </a:solidFill>
                <a:effectLst/>
                <a:latin typeface="+mn-lt"/>
                <a:ea typeface="+mn-ea"/>
                <a:cs typeface="+mn-cs"/>
              </a:rPr>
              <a:t>-	</a:t>
            </a:r>
            <a:r>
              <a:rPr lang="fr-CA" sz="1200" b="1" i="0" u="none" strike="noStrike" kern="1200" baseline="0" dirty="0" smtClean="0">
                <a:solidFill>
                  <a:schemeClr val="tx1"/>
                </a:solidFill>
                <a:effectLst/>
                <a:latin typeface="+mn-lt"/>
                <a:ea typeface="+mn-ea"/>
                <a:cs typeface="+mn-cs"/>
              </a:rPr>
              <a:t>Semer le doute</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1" i="0" u="none" strike="noStrike" kern="1200" dirty="0" smtClean="0">
                <a:solidFill>
                  <a:schemeClr val="tx1"/>
                </a:solidFill>
                <a:effectLst/>
                <a:latin typeface="+mn-lt"/>
                <a:ea typeface="+mn-ea"/>
                <a:cs typeface="+mn-cs"/>
              </a:rPr>
              <a:t>Contemplation</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0" i="0" u="none" strike="noStrike" kern="1200" dirty="0" smtClean="0">
                <a:solidFill>
                  <a:schemeClr val="tx1"/>
                </a:solidFill>
                <a:effectLst/>
                <a:latin typeface="+mn-lt"/>
                <a:ea typeface="+mn-ea"/>
                <a:cs typeface="+mn-cs"/>
              </a:rPr>
              <a:t>-	Discuter des </a:t>
            </a:r>
            <a:r>
              <a:rPr lang="fr-CA" sz="1200" b="1" i="0" u="none" strike="noStrike" kern="1200" dirty="0" smtClean="0">
                <a:solidFill>
                  <a:schemeClr val="tx1"/>
                </a:solidFill>
                <a:effectLst/>
                <a:latin typeface="+mn-lt"/>
                <a:ea typeface="+mn-ea"/>
                <a:cs typeface="+mn-cs"/>
              </a:rPr>
              <a:t>avantages</a:t>
            </a:r>
            <a:r>
              <a:rPr lang="fr-CA" sz="1200" b="0" i="0" u="none" strike="noStrike" kern="1200" dirty="0" smtClean="0">
                <a:solidFill>
                  <a:schemeClr val="tx1"/>
                </a:solidFill>
                <a:effectLst/>
                <a:latin typeface="+mn-lt"/>
                <a:ea typeface="+mn-ea"/>
                <a:cs typeface="+mn-cs"/>
              </a:rPr>
              <a:t> et</a:t>
            </a:r>
            <a:r>
              <a:rPr lang="fr-CA" sz="1200" b="0" i="0" u="none" strike="noStrike" kern="1200" baseline="0" dirty="0" smtClean="0">
                <a:solidFill>
                  <a:schemeClr val="tx1"/>
                </a:solidFill>
                <a:effectLst/>
                <a:latin typeface="+mn-lt"/>
                <a:ea typeface="+mn-ea"/>
                <a:cs typeface="+mn-cs"/>
              </a:rPr>
              <a:t> </a:t>
            </a:r>
            <a:r>
              <a:rPr lang="fr-CA" sz="1200" b="1" i="0" u="none" strike="noStrike" kern="1200" baseline="0" dirty="0" smtClean="0">
                <a:solidFill>
                  <a:schemeClr val="tx1"/>
                </a:solidFill>
                <a:effectLst/>
                <a:latin typeface="+mn-lt"/>
                <a:ea typeface="+mn-ea"/>
                <a:cs typeface="+mn-cs"/>
              </a:rPr>
              <a:t>désavantages </a:t>
            </a:r>
            <a:r>
              <a:rPr lang="fr-CA" sz="1200" b="0" i="0" u="none" strike="noStrike" kern="1200" baseline="0" dirty="0" smtClean="0">
                <a:solidFill>
                  <a:schemeClr val="tx1"/>
                </a:solidFill>
                <a:effectLst/>
                <a:latin typeface="+mn-lt"/>
                <a:ea typeface="+mn-ea"/>
                <a:cs typeface="+mn-cs"/>
              </a:rPr>
              <a:t>d’un </a:t>
            </a:r>
            <a:r>
              <a:rPr lang="fr-CA" sz="1200" b="1" i="0" u="none" strike="noStrike" kern="1200" baseline="0" dirty="0" smtClean="0">
                <a:solidFill>
                  <a:schemeClr val="tx1"/>
                </a:solidFill>
                <a:effectLst/>
                <a:latin typeface="+mn-lt"/>
                <a:ea typeface="+mn-ea"/>
                <a:cs typeface="+mn-cs"/>
              </a:rPr>
              <a:t>changement</a:t>
            </a:r>
            <a:r>
              <a:rPr lang="fr-CA" sz="1200" b="0" i="0" u="none" strike="noStrike" kern="1200" baseline="0" dirty="0" smtClean="0">
                <a:solidFill>
                  <a:schemeClr val="tx1"/>
                </a:solidFill>
                <a:effectLst/>
                <a:latin typeface="+mn-lt"/>
                <a:ea typeface="+mn-ea"/>
                <a:cs typeface="+mn-cs"/>
              </a:rPr>
              <a:t> ainsi que des </a:t>
            </a:r>
            <a:r>
              <a:rPr lang="fr-CA" sz="1200" b="1" i="0" u="none" strike="noStrike" kern="1200" baseline="0" dirty="0" smtClean="0">
                <a:solidFill>
                  <a:schemeClr val="tx1"/>
                </a:solidFill>
                <a:effectLst/>
                <a:latin typeface="+mn-lt"/>
                <a:ea typeface="+mn-ea"/>
                <a:cs typeface="+mn-cs"/>
              </a:rPr>
              <a:t>avantages</a:t>
            </a:r>
            <a:r>
              <a:rPr lang="fr-CA" sz="1200" b="0" i="0" u="none" strike="noStrike" kern="1200" baseline="0" dirty="0" smtClean="0">
                <a:solidFill>
                  <a:schemeClr val="tx1"/>
                </a:solidFill>
                <a:effectLst/>
                <a:latin typeface="+mn-lt"/>
                <a:ea typeface="+mn-ea"/>
                <a:cs typeface="+mn-cs"/>
              </a:rPr>
              <a:t> et </a:t>
            </a:r>
            <a:r>
              <a:rPr lang="fr-CA" sz="1200" b="1" i="0" u="none" strike="noStrike" kern="1200" baseline="0" dirty="0" smtClean="0">
                <a:solidFill>
                  <a:schemeClr val="tx1"/>
                </a:solidFill>
                <a:effectLst/>
                <a:latin typeface="+mn-lt"/>
                <a:ea typeface="+mn-ea"/>
                <a:cs typeface="+mn-cs"/>
              </a:rPr>
              <a:t>désavantages </a:t>
            </a:r>
            <a:r>
              <a:rPr lang="fr-CA" sz="1200" b="0" i="0" u="none" strike="noStrike" kern="1200" baseline="0" dirty="0" smtClean="0">
                <a:solidFill>
                  <a:schemeClr val="tx1"/>
                </a:solidFill>
                <a:effectLst/>
                <a:latin typeface="+mn-lt"/>
                <a:ea typeface="+mn-ea"/>
                <a:cs typeface="+mn-cs"/>
              </a:rPr>
              <a:t>du </a:t>
            </a:r>
            <a:r>
              <a:rPr lang="fr-CA" sz="1200" b="1" i="0" u="none" strike="noStrike" kern="1200" baseline="0" dirty="0" smtClean="0">
                <a:solidFill>
                  <a:schemeClr val="tx1"/>
                </a:solidFill>
                <a:effectLst/>
                <a:latin typeface="+mn-lt"/>
                <a:ea typeface="+mn-ea"/>
                <a:cs typeface="+mn-cs"/>
              </a:rPr>
              <a:t>statu quo</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0" i="0" u="none" strike="noStrike" kern="1200" dirty="0" smtClean="0">
                <a:solidFill>
                  <a:schemeClr val="tx1"/>
                </a:solidFill>
                <a:effectLst/>
                <a:latin typeface="+mn-lt"/>
                <a:ea typeface="+mn-ea"/>
                <a:cs typeface="+mn-cs"/>
              </a:rPr>
              <a:t>-	Faire pencher la </a:t>
            </a:r>
            <a:r>
              <a:rPr lang="fr-CA" sz="1200" b="1" i="0" u="none" strike="noStrike" kern="1200" dirty="0" smtClean="0">
                <a:solidFill>
                  <a:schemeClr val="tx1"/>
                </a:solidFill>
                <a:effectLst/>
                <a:latin typeface="+mn-lt"/>
                <a:ea typeface="+mn-ea"/>
                <a:cs typeface="+mn-cs"/>
              </a:rPr>
              <a:t>balance décisionnelle</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1" i="0" u="none" strike="noStrike" kern="1200" dirty="0" smtClean="0">
                <a:solidFill>
                  <a:schemeClr val="tx1"/>
                </a:solidFill>
                <a:effectLst/>
                <a:latin typeface="+mn-lt"/>
                <a:ea typeface="+mn-ea"/>
                <a:cs typeface="+mn-cs"/>
              </a:rPr>
              <a:t>Décision/Préparation</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0" i="0" u="none" strike="noStrike" kern="1200" dirty="0" smtClean="0">
                <a:solidFill>
                  <a:schemeClr val="tx1"/>
                </a:solidFill>
                <a:effectLst/>
                <a:latin typeface="+mn-lt"/>
                <a:ea typeface="+mn-ea"/>
                <a:cs typeface="+mn-cs"/>
              </a:rPr>
              <a:t>-	</a:t>
            </a:r>
            <a:r>
              <a:rPr lang="fr-CA" sz="1200" b="1" i="0" u="none" strike="noStrike" kern="1200" dirty="0" smtClean="0">
                <a:solidFill>
                  <a:schemeClr val="tx1"/>
                </a:solidFill>
                <a:effectLst/>
                <a:latin typeface="+mn-lt"/>
                <a:ea typeface="+mn-ea"/>
                <a:cs typeface="+mn-cs"/>
              </a:rPr>
              <a:t>Aider</a:t>
            </a:r>
            <a:r>
              <a:rPr lang="fr-CA" sz="1200" b="0" i="0" u="none" strike="noStrike" kern="1200" baseline="0" dirty="0" smtClean="0">
                <a:solidFill>
                  <a:schemeClr val="tx1"/>
                </a:solidFill>
                <a:effectLst/>
                <a:latin typeface="+mn-lt"/>
                <a:ea typeface="+mn-ea"/>
                <a:cs typeface="+mn-cs"/>
              </a:rPr>
              <a:t> la personne à </a:t>
            </a:r>
            <a:r>
              <a:rPr lang="fr-CA" sz="1200" b="1" i="0" u="none" strike="noStrike" kern="1200" baseline="0" dirty="0" smtClean="0">
                <a:solidFill>
                  <a:schemeClr val="tx1"/>
                </a:solidFill>
                <a:effectLst/>
                <a:latin typeface="+mn-lt"/>
                <a:ea typeface="+mn-ea"/>
                <a:cs typeface="+mn-cs"/>
              </a:rPr>
              <a:t>déterminer les pas</a:t>
            </a:r>
            <a:r>
              <a:rPr lang="fr-CA" sz="1200" b="0" i="0" u="none" strike="noStrike" kern="1200" baseline="0" dirty="0" smtClean="0">
                <a:solidFill>
                  <a:schemeClr val="tx1"/>
                </a:solidFill>
                <a:effectLst/>
                <a:latin typeface="+mn-lt"/>
                <a:ea typeface="+mn-ea"/>
                <a:cs typeface="+mn-cs"/>
              </a:rPr>
              <a:t>, les </a:t>
            </a:r>
            <a:r>
              <a:rPr lang="fr-CA" sz="1200" b="1" i="0" u="none" strike="noStrike" kern="1200" baseline="0" dirty="0" smtClean="0">
                <a:solidFill>
                  <a:schemeClr val="tx1"/>
                </a:solidFill>
                <a:effectLst/>
                <a:latin typeface="+mn-lt"/>
                <a:ea typeface="+mn-ea"/>
                <a:cs typeface="+mn-cs"/>
              </a:rPr>
              <a:t>actions</a:t>
            </a:r>
            <a:r>
              <a:rPr lang="fr-CA" sz="1200" b="0" i="0" u="none" strike="noStrike" kern="1200" baseline="0" dirty="0" smtClean="0">
                <a:solidFill>
                  <a:schemeClr val="tx1"/>
                </a:solidFill>
                <a:effectLst/>
                <a:latin typeface="+mn-lt"/>
                <a:ea typeface="+mn-ea"/>
                <a:cs typeface="+mn-cs"/>
              </a:rPr>
              <a:t> qu’elle veut entreprendre</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1" i="0" u="none" strike="noStrike" kern="1200" dirty="0" smtClean="0">
                <a:solidFill>
                  <a:schemeClr val="tx1"/>
                </a:solidFill>
                <a:effectLst/>
                <a:latin typeface="+mn-lt"/>
                <a:ea typeface="+mn-ea"/>
                <a:cs typeface="+mn-cs"/>
              </a:rPr>
              <a:t>Action</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0" i="0" u="none" strike="noStrike" kern="1200" dirty="0" smtClean="0">
                <a:solidFill>
                  <a:schemeClr val="tx1"/>
                </a:solidFill>
                <a:effectLst/>
                <a:latin typeface="+mn-lt"/>
                <a:ea typeface="+mn-ea"/>
                <a:cs typeface="+mn-cs"/>
              </a:rPr>
              <a:t>-	</a:t>
            </a:r>
            <a:r>
              <a:rPr lang="fr-CA" sz="1200" b="1" i="0" u="none" strike="noStrike" kern="1200" dirty="0" smtClean="0">
                <a:solidFill>
                  <a:schemeClr val="tx1"/>
                </a:solidFill>
                <a:effectLst/>
                <a:latin typeface="+mn-lt"/>
                <a:ea typeface="+mn-ea"/>
                <a:cs typeface="+mn-cs"/>
              </a:rPr>
              <a:t>Aider</a:t>
            </a:r>
            <a:r>
              <a:rPr lang="fr-CA" sz="1200" b="0" i="0" u="none" strike="noStrike" kern="1200" dirty="0" smtClean="0">
                <a:solidFill>
                  <a:schemeClr val="tx1"/>
                </a:solidFill>
                <a:effectLst/>
                <a:latin typeface="+mn-lt"/>
                <a:ea typeface="+mn-ea"/>
                <a:cs typeface="+mn-cs"/>
              </a:rPr>
              <a:t> le client à réaliser ses </a:t>
            </a:r>
            <a:r>
              <a:rPr lang="fr-CA" sz="1200" b="1" i="0" u="none" strike="noStrike" kern="1200" dirty="0" smtClean="0">
                <a:solidFill>
                  <a:schemeClr val="tx1"/>
                </a:solidFill>
                <a:effectLst/>
                <a:latin typeface="+mn-lt"/>
                <a:ea typeface="+mn-ea"/>
                <a:cs typeface="+mn-cs"/>
              </a:rPr>
              <a:t>premiers pas</a:t>
            </a:r>
            <a:r>
              <a:rPr lang="fr-CA" sz="1200" b="0" i="0" u="none" strike="noStrike" kern="1200" dirty="0" smtClean="0">
                <a:solidFill>
                  <a:schemeClr val="tx1"/>
                </a:solidFill>
                <a:effectLst/>
                <a:latin typeface="+mn-lt"/>
                <a:ea typeface="+mn-ea"/>
                <a:cs typeface="+mn-cs"/>
              </a:rPr>
              <a:t>.</a:t>
            </a:r>
          </a:p>
          <a:p>
            <a:pPr rtl="0" eaLnBrk="1" fontAlgn="t" latinLnBrk="0" hangingPunct="1"/>
            <a:r>
              <a:rPr lang="fr-CA" sz="1200" b="0" i="0" u="none" strike="noStrike" kern="1200" dirty="0" smtClean="0">
                <a:solidFill>
                  <a:schemeClr val="tx1"/>
                </a:solidFill>
                <a:effectLst/>
                <a:latin typeface="+mn-lt"/>
                <a:ea typeface="+mn-ea"/>
                <a:cs typeface="+mn-cs"/>
              </a:rPr>
              <a:t>-	Réaliser le </a:t>
            </a:r>
            <a:r>
              <a:rPr lang="fr-CA" sz="1200" b="1" i="0" u="none" strike="noStrike" kern="1200" dirty="0" smtClean="0">
                <a:solidFill>
                  <a:schemeClr val="tx1"/>
                </a:solidFill>
                <a:effectLst/>
                <a:latin typeface="+mn-lt"/>
                <a:ea typeface="+mn-ea"/>
                <a:cs typeface="+mn-cs"/>
              </a:rPr>
              <a:t>plan de changement </a:t>
            </a:r>
            <a:r>
              <a:rPr lang="fr-CA" sz="1200" b="0" i="0" u="none" strike="noStrike" kern="1200" dirty="0" smtClean="0">
                <a:solidFill>
                  <a:schemeClr val="tx1"/>
                </a:solidFill>
                <a:effectLst/>
                <a:latin typeface="+mn-lt"/>
                <a:ea typeface="+mn-ea"/>
                <a:cs typeface="+mn-cs"/>
              </a:rPr>
              <a:t>avec le client</a:t>
            </a:r>
          </a:p>
          <a:p>
            <a:pPr rtl="0" eaLnBrk="1" fontAlgn="t" latinLnBrk="0" hangingPunct="1"/>
            <a:r>
              <a:rPr lang="fr-CA" sz="1200" b="1" i="0" u="none" strike="noStrike" kern="1200" dirty="0" smtClean="0">
                <a:solidFill>
                  <a:schemeClr val="tx1"/>
                </a:solidFill>
                <a:effectLst/>
                <a:latin typeface="+mn-lt"/>
                <a:ea typeface="+mn-ea"/>
                <a:cs typeface="+mn-cs"/>
              </a:rPr>
              <a:t>Maintien</a:t>
            </a:r>
            <a:endParaRPr lang="fr-CA" sz="1200" b="0" i="0" u="none" strike="noStrike" kern="1200" dirty="0" smtClean="0">
              <a:solidFill>
                <a:schemeClr val="tx1"/>
              </a:solidFill>
              <a:effectLst/>
              <a:latin typeface="+mn-lt"/>
              <a:ea typeface="+mn-ea"/>
              <a:cs typeface="+mn-cs"/>
            </a:endParaRPr>
          </a:p>
          <a:p>
            <a:pPr rtl="0" eaLnBrk="1" fontAlgn="t" latinLnBrk="0" hangingPunct="1"/>
            <a:r>
              <a:rPr lang="fr-CA" sz="1200" b="0" i="0" u="none" strike="noStrike" kern="1200" dirty="0" smtClean="0">
                <a:solidFill>
                  <a:schemeClr val="tx1"/>
                </a:solidFill>
                <a:effectLst/>
                <a:latin typeface="+mn-lt"/>
                <a:ea typeface="+mn-ea"/>
                <a:cs typeface="+mn-cs"/>
              </a:rPr>
              <a:t>-	</a:t>
            </a:r>
            <a:r>
              <a:rPr lang="fr-CA" sz="1200" b="1" i="0" u="none" strike="noStrike" kern="1200" dirty="0" smtClean="0">
                <a:solidFill>
                  <a:schemeClr val="tx1"/>
                </a:solidFill>
                <a:effectLst/>
                <a:latin typeface="+mn-lt"/>
                <a:ea typeface="+mn-ea"/>
                <a:cs typeface="+mn-cs"/>
              </a:rPr>
              <a:t>Aider</a:t>
            </a:r>
            <a:r>
              <a:rPr lang="fr-CA" sz="1200" b="0" i="0" u="none" strike="noStrike" kern="1200" dirty="0" smtClean="0">
                <a:solidFill>
                  <a:schemeClr val="tx1"/>
                </a:solidFill>
                <a:effectLst/>
                <a:latin typeface="+mn-lt"/>
                <a:ea typeface="+mn-ea"/>
                <a:cs typeface="+mn-cs"/>
              </a:rPr>
              <a:t> le client à</a:t>
            </a:r>
            <a:r>
              <a:rPr lang="fr-CA" sz="1200" b="1" i="0" u="none" strike="noStrike" kern="1200" dirty="0" smtClean="0">
                <a:solidFill>
                  <a:schemeClr val="tx1"/>
                </a:solidFill>
                <a:effectLst/>
                <a:latin typeface="+mn-lt"/>
                <a:ea typeface="+mn-ea"/>
                <a:cs typeface="+mn-cs"/>
              </a:rPr>
              <a:t> identifier </a:t>
            </a:r>
            <a:r>
              <a:rPr lang="fr-CA" sz="1200" b="0" i="0" u="none" strike="noStrike" kern="1200" dirty="0" smtClean="0">
                <a:solidFill>
                  <a:schemeClr val="tx1"/>
                </a:solidFill>
                <a:effectLst/>
                <a:latin typeface="+mn-lt"/>
                <a:ea typeface="+mn-ea"/>
                <a:cs typeface="+mn-cs"/>
              </a:rPr>
              <a:t>et </a:t>
            </a:r>
            <a:r>
              <a:rPr lang="fr-CA" sz="1200" b="1" i="0" u="none" strike="noStrike" kern="1200" dirty="0" smtClean="0">
                <a:solidFill>
                  <a:schemeClr val="tx1"/>
                </a:solidFill>
                <a:effectLst/>
                <a:latin typeface="+mn-lt"/>
                <a:ea typeface="+mn-ea"/>
                <a:cs typeface="+mn-cs"/>
              </a:rPr>
              <a:t>mettre en pratique</a:t>
            </a:r>
            <a:r>
              <a:rPr lang="fr-CA" sz="1200" b="0" i="0" u="none" strike="noStrike" kern="1200" baseline="0" dirty="0" smtClean="0">
                <a:solidFill>
                  <a:schemeClr val="tx1"/>
                </a:solidFill>
                <a:effectLst/>
                <a:latin typeface="+mn-lt"/>
                <a:ea typeface="+mn-ea"/>
                <a:cs typeface="+mn-cs"/>
              </a:rPr>
              <a:t> des </a:t>
            </a:r>
            <a:r>
              <a:rPr lang="fr-CA" sz="1200" b="1" i="0" u="none" strike="noStrike" kern="1200" baseline="0" dirty="0" smtClean="0">
                <a:solidFill>
                  <a:schemeClr val="tx1"/>
                </a:solidFill>
                <a:effectLst/>
                <a:latin typeface="+mn-lt"/>
                <a:ea typeface="+mn-ea"/>
                <a:cs typeface="+mn-cs"/>
              </a:rPr>
              <a:t>stratégies de p</a:t>
            </a:r>
            <a:r>
              <a:rPr lang="fr-CA" sz="1200" b="1" i="0" u="none" strike="noStrike" kern="1200" dirty="0" smtClean="0">
                <a:solidFill>
                  <a:schemeClr val="tx1"/>
                </a:solidFill>
                <a:effectLst/>
                <a:latin typeface="+mn-lt"/>
                <a:ea typeface="+mn-ea"/>
                <a:cs typeface="+mn-cs"/>
              </a:rPr>
              <a:t>révention </a:t>
            </a:r>
            <a:r>
              <a:rPr lang="fr-CA" sz="1200" b="0" i="0" u="none" strike="noStrike" kern="1200" dirty="0" smtClean="0">
                <a:solidFill>
                  <a:schemeClr val="tx1"/>
                </a:solidFill>
                <a:effectLst/>
                <a:latin typeface="+mn-lt"/>
                <a:ea typeface="+mn-ea"/>
                <a:cs typeface="+mn-cs"/>
              </a:rPr>
              <a:t>de la rechute/prévoir</a:t>
            </a:r>
            <a:r>
              <a:rPr lang="fr-CA" sz="1200" b="0" i="0" u="none" strike="noStrike" kern="1200" baseline="0" dirty="0" smtClean="0">
                <a:solidFill>
                  <a:schemeClr val="tx1"/>
                </a:solidFill>
                <a:effectLst/>
                <a:latin typeface="+mn-lt"/>
                <a:ea typeface="+mn-ea"/>
                <a:cs typeface="+mn-cs"/>
              </a:rPr>
              <a:t> les </a:t>
            </a:r>
            <a:r>
              <a:rPr lang="fr-CA" sz="1200" b="1" i="0" u="none" strike="noStrike" kern="1200" baseline="0" dirty="0" smtClean="0">
                <a:solidFill>
                  <a:schemeClr val="tx1"/>
                </a:solidFill>
                <a:effectLst/>
                <a:latin typeface="+mn-lt"/>
                <a:ea typeface="+mn-ea"/>
                <a:cs typeface="+mn-cs"/>
              </a:rPr>
              <a:t>situations à risque</a:t>
            </a:r>
            <a:r>
              <a:rPr lang="fr-CA" sz="1200" b="0" i="0" u="none" strike="noStrike" kern="1200" baseline="0" dirty="0" smtClean="0">
                <a:solidFill>
                  <a:schemeClr val="tx1"/>
                </a:solidFill>
                <a:effectLst/>
                <a:latin typeface="+mn-lt"/>
                <a:ea typeface="+mn-ea"/>
                <a:cs typeface="+mn-cs"/>
              </a:rPr>
              <a:t>.</a:t>
            </a:r>
            <a:endParaRPr lang="fr-CA" sz="1200" b="0" i="0" u="none" strike="noStrike"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14</a:t>
            </a:fld>
            <a:endParaRPr lang="fr-CA"/>
          </a:p>
        </p:txBody>
      </p:sp>
    </p:spTree>
    <p:extLst>
      <p:ext uri="{BB962C8B-B14F-4D97-AF65-F5344CB8AC3E}">
        <p14:creationId xmlns:p14="http://schemas.microsoft.com/office/powerpoint/2010/main" val="372668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Exemple d’une personne qui souhaite arrêter de fumer…</a:t>
            </a:r>
          </a:p>
          <a:p>
            <a:endParaRPr lang="fr-CA" dirty="0">
              <a:cs typeface="Calibri"/>
            </a:endParaRPr>
          </a:p>
          <a:p>
            <a:pPr marL="557530"/>
            <a:endParaRPr lang="fr-CA">
              <a:cs typeface="Calibri"/>
            </a:endParaRPr>
          </a:p>
        </p:txBody>
      </p:sp>
      <p:sp>
        <p:nvSpPr>
          <p:cNvPr id="4" name="Espace réservé du numéro de diapositive 3"/>
          <p:cNvSpPr>
            <a:spLocks noGrp="1"/>
          </p:cNvSpPr>
          <p:nvPr>
            <p:ph type="sldNum" sz="quarter" idx="10"/>
          </p:nvPr>
        </p:nvSpPr>
        <p:spPr/>
        <p:txBody>
          <a:bodyPr/>
          <a:lstStyle/>
          <a:p>
            <a:fld id="{6D436917-054B-4E8F-8CC7-D5CBDA2FC932}" type="slidenum">
              <a:rPr lang="fr-CA" smtClean="0"/>
              <a:pPr/>
              <a:t>15</a:t>
            </a:fld>
            <a:endParaRPr lang="fr-CA"/>
          </a:p>
        </p:txBody>
      </p:sp>
    </p:spTree>
    <p:extLst>
      <p:ext uri="{BB962C8B-B14F-4D97-AF65-F5344CB8AC3E}">
        <p14:creationId xmlns:p14="http://schemas.microsoft.com/office/powerpoint/2010/main" val="71972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29AE57-F7A6-4E48-B73F-F39D100B8A6E}" type="slidenum">
              <a:rPr lang="fr-CA" smtClean="0"/>
              <a:t>16</a:t>
            </a:fld>
            <a:endParaRPr lang="fr-CA"/>
          </a:p>
        </p:txBody>
      </p:sp>
    </p:spTree>
    <p:extLst>
      <p:ext uri="{BB962C8B-B14F-4D97-AF65-F5344CB8AC3E}">
        <p14:creationId xmlns:p14="http://schemas.microsoft.com/office/powerpoint/2010/main" val="1222408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D436917-054B-4E8F-8CC7-D5CBDA2FC932}" type="slidenum">
              <a:rPr lang="fr-CA" smtClean="0"/>
              <a:pPr/>
              <a:t>18</a:t>
            </a:fld>
            <a:endParaRPr lang="fr-CA"/>
          </a:p>
        </p:txBody>
      </p:sp>
    </p:spTree>
    <p:extLst>
      <p:ext uri="{BB962C8B-B14F-4D97-AF65-F5344CB8AC3E}">
        <p14:creationId xmlns:p14="http://schemas.microsoft.com/office/powerpoint/2010/main" val="284130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Discussion sur</a:t>
            </a:r>
            <a:r>
              <a:rPr lang="fr-CA" baseline="0" dirty="0"/>
              <a:t> leurs changements dans la vie de tous les jours :  lien avec les étapes….</a:t>
            </a:r>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6D436917-054B-4E8F-8CC7-D5CBDA2FC932}" type="slidenum">
              <a:rPr lang="fr-CA" smtClean="0"/>
              <a:pPr/>
              <a:t>20</a:t>
            </a:fld>
            <a:endParaRPr lang="fr-CA"/>
          </a:p>
        </p:txBody>
      </p:sp>
    </p:spTree>
    <p:extLst>
      <p:ext uri="{BB962C8B-B14F-4D97-AF65-F5344CB8AC3E}">
        <p14:creationId xmlns:p14="http://schemas.microsoft.com/office/powerpoint/2010/main" val="3717112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Retour sur l’autoportrait et lien avec thèmes</a:t>
            </a:r>
            <a:r>
              <a:rPr lang="fr-CA" baseline="0" dirty="0"/>
              <a:t> des ateliers</a:t>
            </a:r>
            <a:endParaRPr lang="fr-CA" dirty="0"/>
          </a:p>
        </p:txBody>
      </p:sp>
      <p:sp>
        <p:nvSpPr>
          <p:cNvPr id="4" name="Espace réservé du numéro de diapositive 3"/>
          <p:cNvSpPr>
            <a:spLocks noGrp="1"/>
          </p:cNvSpPr>
          <p:nvPr>
            <p:ph type="sldNum" sz="quarter" idx="10"/>
          </p:nvPr>
        </p:nvSpPr>
        <p:spPr/>
        <p:txBody>
          <a:bodyPr/>
          <a:lstStyle/>
          <a:p>
            <a:fld id="{6D436917-054B-4E8F-8CC7-D5CBDA2FC932}" type="slidenum">
              <a:rPr lang="fr-CA" smtClean="0"/>
              <a:pPr/>
              <a:t>23</a:t>
            </a:fld>
            <a:endParaRPr lang="fr-CA"/>
          </a:p>
        </p:txBody>
      </p:sp>
    </p:spTree>
    <p:extLst>
      <p:ext uri="{BB962C8B-B14F-4D97-AF65-F5344CB8AC3E}">
        <p14:creationId xmlns:p14="http://schemas.microsoft.com/office/powerpoint/2010/main" val="335237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Merci de votre</a:t>
            </a:r>
            <a:r>
              <a:rPr lang="fr-CA" baseline="0" dirty="0" smtClean="0"/>
              <a:t> écoute!</a:t>
            </a:r>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25</a:t>
            </a:fld>
            <a:endParaRPr lang="fr-CA"/>
          </a:p>
        </p:txBody>
      </p:sp>
    </p:spTree>
    <p:extLst>
      <p:ext uri="{BB962C8B-B14F-4D97-AF65-F5344CB8AC3E}">
        <p14:creationId xmlns:p14="http://schemas.microsoft.com/office/powerpoint/2010/main" val="93399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Mentionner </a:t>
            </a:r>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2</a:t>
            </a:fld>
            <a:endParaRPr lang="fr-CA"/>
          </a:p>
        </p:txBody>
      </p:sp>
    </p:spTree>
    <p:extLst>
      <p:ext uri="{BB962C8B-B14F-4D97-AF65-F5344CB8AC3E}">
        <p14:creationId xmlns:p14="http://schemas.microsoft.com/office/powerpoint/2010/main" val="3016094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26</a:t>
            </a:fld>
            <a:endParaRPr lang="fr-CA"/>
          </a:p>
        </p:txBody>
      </p:sp>
    </p:spTree>
    <p:extLst>
      <p:ext uri="{BB962C8B-B14F-4D97-AF65-F5344CB8AC3E}">
        <p14:creationId xmlns:p14="http://schemas.microsoft.com/office/powerpoint/2010/main" val="197378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Donc, chez</a:t>
            </a:r>
            <a:r>
              <a:rPr lang="fr-CA" baseline="0" dirty="0" smtClean="0"/>
              <a:t> plusieurs de nos élèves</a:t>
            </a:r>
          </a:p>
          <a:p>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3</a:t>
            </a:fld>
            <a:endParaRPr lang="fr-CA"/>
          </a:p>
        </p:txBody>
      </p:sp>
    </p:spTree>
    <p:extLst>
      <p:ext uri="{BB962C8B-B14F-4D97-AF65-F5344CB8AC3E}">
        <p14:creationId xmlns:p14="http://schemas.microsoft.com/office/powerpoint/2010/main" val="358860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Ce programme</a:t>
            </a:r>
            <a:r>
              <a:rPr lang="fr-CA" baseline="0" dirty="0" smtClean="0"/>
              <a:t> ciblait vraiment les élèves ayant un TDAH</a:t>
            </a:r>
          </a:p>
          <a:p>
            <a:endParaRPr lang="fr-CA" baseline="0" smtClean="0"/>
          </a:p>
          <a:p>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4</a:t>
            </a:fld>
            <a:endParaRPr lang="fr-CA"/>
          </a:p>
        </p:txBody>
      </p:sp>
    </p:spTree>
    <p:extLst>
      <p:ext uri="{BB962C8B-B14F-4D97-AF65-F5344CB8AC3E}">
        <p14:creationId xmlns:p14="http://schemas.microsoft.com/office/powerpoint/2010/main" val="231620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Présenter la</a:t>
            </a:r>
            <a:r>
              <a:rPr lang="fr-CA" baseline="0" dirty="0" smtClean="0"/>
              <a:t> feuille BASE</a:t>
            </a:r>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5</a:t>
            </a:fld>
            <a:endParaRPr lang="fr-CA"/>
          </a:p>
        </p:txBody>
      </p:sp>
    </p:spTree>
    <p:extLst>
      <p:ext uri="{BB962C8B-B14F-4D97-AF65-F5344CB8AC3E}">
        <p14:creationId xmlns:p14="http://schemas.microsoft.com/office/powerpoint/2010/main" val="78943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Présenter la</a:t>
            </a:r>
            <a:r>
              <a:rPr lang="fr-CA" baseline="0" dirty="0" smtClean="0"/>
              <a:t> feuille BASE</a:t>
            </a:r>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6</a:t>
            </a:fld>
            <a:endParaRPr lang="fr-CA"/>
          </a:p>
        </p:txBody>
      </p:sp>
    </p:spTree>
    <p:extLst>
      <p:ext uri="{BB962C8B-B14F-4D97-AF65-F5344CB8AC3E}">
        <p14:creationId xmlns:p14="http://schemas.microsoft.com/office/powerpoint/2010/main" val="422051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Présenter la</a:t>
            </a:r>
            <a:r>
              <a:rPr lang="fr-CA" baseline="0" dirty="0" smtClean="0"/>
              <a:t> feuille BASE</a:t>
            </a:r>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7</a:t>
            </a:fld>
            <a:endParaRPr lang="fr-CA"/>
          </a:p>
        </p:txBody>
      </p:sp>
    </p:spTree>
    <p:extLst>
      <p:ext uri="{BB962C8B-B14F-4D97-AF65-F5344CB8AC3E}">
        <p14:creationId xmlns:p14="http://schemas.microsoft.com/office/powerpoint/2010/main" val="291567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Feuille élèves</a:t>
            </a:r>
            <a:r>
              <a:rPr lang="fr-CA" baseline="0" dirty="0" smtClean="0"/>
              <a:t> référés </a:t>
            </a:r>
          </a:p>
          <a:p>
            <a:r>
              <a:rPr lang="fr-CA" sz="1200" b="1" kern="1200" dirty="0" smtClean="0">
                <a:solidFill>
                  <a:schemeClr val="tx1"/>
                </a:solidFill>
                <a:effectLst/>
                <a:latin typeface="+mn-lt"/>
                <a:ea typeface="+mn-ea"/>
                <a:cs typeface="+mn-cs"/>
              </a:rPr>
              <a:t>Thèmes</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L’impulsivité</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Difficulté à attendre</a:t>
            </a:r>
          </a:p>
          <a:p>
            <a:r>
              <a:rPr lang="fr-CA" sz="1200" kern="1200" dirty="0" smtClean="0">
                <a:solidFill>
                  <a:schemeClr val="tx1"/>
                </a:solidFill>
                <a:effectLst/>
                <a:latin typeface="+mn-lt"/>
                <a:ea typeface="+mn-ea"/>
                <a:cs typeface="+mn-cs"/>
              </a:rPr>
              <a:t>Se précipite à répondre aux questions sans attendre</a:t>
            </a:r>
          </a:p>
          <a:p>
            <a:r>
              <a:rPr lang="fr-CA" sz="1200" kern="1200" dirty="0" smtClean="0">
                <a:solidFill>
                  <a:schemeClr val="tx1"/>
                </a:solidFill>
                <a:effectLst/>
                <a:latin typeface="+mn-lt"/>
                <a:ea typeface="+mn-ea"/>
                <a:cs typeface="+mn-cs"/>
              </a:rPr>
              <a:t>Manque de contrôle</a:t>
            </a:r>
          </a:p>
          <a:p>
            <a:r>
              <a:rPr lang="fr-CA" sz="1200" kern="1200" dirty="0" smtClean="0">
                <a:solidFill>
                  <a:schemeClr val="tx1"/>
                </a:solidFill>
                <a:effectLst/>
                <a:latin typeface="+mn-lt"/>
                <a:ea typeface="+mn-ea"/>
                <a:cs typeface="+mn-cs"/>
              </a:rPr>
              <a:t>Répète les mêmes erreurs</a:t>
            </a:r>
          </a:p>
          <a:p>
            <a:r>
              <a:rPr lang="fr-CA" sz="1200" kern="1200" dirty="0" smtClean="0">
                <a:solidFill>
                  <a:schemeClr val="tx1"/>
                </a:solidFill>
                <a:effectLst/>
                <a:latin typeface="+mn-lt"/>
                <a:ea typeface="+mn-ea"/>
                <a:cs typeface="+mn-cs"/>
              </a:rPr>
              <a:t>Manque d’écoute et d’anticipation</a:t>
            </a:r>
          </a:p>
          <a:p>
            <a:r>
              <a:rPr lang="fr-CA" sz="1200" b="1" kern="1200" dirty="0" smtClean="0">
                <a:solidFill>
                  <a:schemeClr val="tx1"/>
                </a:solidFill>
                <a:effectLst/>
                <a:latin typeface="+mn-lt"/>
                <a:ea typeface="+mn-ea"/>
                <a:cs typeface="+mn-cs"/>
              </a:rPr>
              <a:t>L’attention</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Facilement distrait, oublis fréquents, être souvent dans la lune</a:t>
            </a:r>
          </a:p>
          <a:p>
            <a:r>
              <a:rPr lang="fr-CA" sz="1200" kern="1200" dirty="0" smtClean="0">
                <a:solidFill>
                  <a:schemeClr val="tx1"/>
                </a:solidFill>
                <a:effectLst/>
                <a:latin typeface="+mn-lt"/>
                <a:ea typeface="+mn-ea"/>
                <a:cs typeface="+mn-cs"/>
              </a:rPr>
              <a:t>Difficulté à être concentré sur sa tâche plus de 30 minutes</a:t>
            </a:r>
          </a:p>
          <a:p>
            <a:r>
              <a:rPr lang="fr-CA" sz="1200" kern="1200" dirty="0" smtClean="0">
                <a:solidFill>
                  <a:schemeClr val="tx1"/>
                </a:solidFill>
                <a:effectLst/>
                <a:latin typeface="+mn-lt"/>
                <a:ea typeface="+mn-ea"/>
                <a:cs typeface="+mn-cs"/>
              </a:rPr>
              <a:t>Difficulté à suivre les explications données par l’enseignant</a:t>
            </a:r>
          </a:p>
          <a:p>
            <a:r>
              <a:rPr lang="fr-CA" sz="1200" kern="1200" dirty="0" smtClean="0">
                <a:solidFill>
                  <a:schemeClr val="tx1"/>
                </a:solidFill>
                <a:effectLst/>
                <a:latin typeface="+mn-lt"/>
                <a:ea typeface="+mn-ea"/>
                <a:cs typeface="+mn-cs"/>
              </a:rPr>
              <a:t>Difficulté à mener à terme les tâches entreprises</a:t>
            </a:r>
          </a:p>
          <a:p>
            <a:r>
              <a:rPr lang="fr-CA" sz="1200" kern="1200" dirty="0" smtClean="0">
                <a:solidFill>
                  <a:schemeClr val="tx1"/>
                </a:solidFill>
                <a:effectLst/>
                <a:latin typeface="+mn-lt"/>
                <a:ea typeface="+mn-ea"/>
                <a:cs typeface="+mn-cs"/>
              </a:rPr>
              <a:t>Tendance à perdre ses choses, à les éparpiller</a:t>
            </a:r>
          </a:p>
          <a:p>
            <a:r>
              <a:rPr lang="fr-CA" sz="1200" b="1" kern="1200" dirty="0" smtClean="0">
                <a:solidFill>
                  <a:schemeClr val="tx1"/>
                </a:solidFill>
                <a:effectLst/>
                <a:latin typeface="+mn-lt"/>
                <a:ea typeface="+mn-ea"/>
                <a:cs typeface="+mn-cs"/>
              </a:rPr>
              <a:t>La gestion du temps et de l’espace</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Absentéisme ou retards fréquents en classe</a:t>
            </a:r>
          </a:p>
          <a:p>
            <a:r>
              <a:rPr lang="fr-CA" sz="1200" kern="1200" dirty="0" smtClean="0">
                <a:solidFill>
                  <a:schemeClr val="tx1"/>
                </a:solidFill>
                <a:effectLst/>
                <a:latin typeface="+mn-lt"/>
                <a:ea typeface="+mn-ea"/>
                <a:cs typeface="+mn-cs"/>
              </a:rPr>
              <a:t>Difficulté ou incapacité à gérer son échéancier de travail</a:t>
            </a:r>
          </a:p>
          <a:p>
            <a:r>
              <a:rPr lang="fr-CA" sz="1200" kern="1200" dirty="0" smtClean="0">
                <a:solidFill>
                  <a:schemeClr val="tx1"/>
                </a:solidFill>
                <a:effectLst/>
                <a:latin typeface="+mn-lt"/>
                <a:ea typeface="+mn-ea"/>
                <a:cs typeface="+mn-cs"/>
              </a:rPr>
              <a:t>Fait tout et rien à la fois</a:t>
            </a:r>
          </a:p>
          <a:p>
            <a:r>
              <a:rPr lang="fr-CA" sz="1200" kern="1200" dirty="0" smtClean="0">
                <a:solidFill>
                  <a:schemeClr val="tx1"/>
                </a:solidFill>
                <a:effectLst/>
                <a:latin typeface="+mn-lt"/>
                <a:ea typeface="+mn-ea"/>
                <a:cs typeface="+mn-cs"/>
              </a:rPr>
              <a:t>Mène trop de projets de front (école, travail, famille, projets scolaires)</a:t>
            </a:r>
          </a:p>
          <a:p>
            <a:r>
              <a:rPr lang="fr-CA" sz="1200" b="1" kern="1200" dirty="0" smtClean="0">
                <a:solidFill>
                  <a:schemeClr val="tx1"/>
                </a:solidFill>
                <a:effectLst/>
                <a:latin typeface="+mn-lt"/>
                <a:ea typeface="+mn-ea"/>
                <a:cs typeface="+mn-cs"/>
              </a:rPr>
              <a:t>L’organisation</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Ne fait pas de liens entre les savoirs à apprendre</a:t>
            </a:r>
          </a:p>
          <a:p>
            <a:r>
              <a:rPr lang="fr-CA" sz="1200" kern="1200" dirty="0" smtClean="0">
                <a:solidFill>
                  <a:schemeClr val="tx1"/>
                </a:solidFill>
                <a:effectLst/>
                <a:latin typeface="+mn-lt"/>
                <a:ea typeface="+mn-ea"/>
                <a:cs typeface="+mn-cs"/>
              </a:rPr>
              <a:t>Place de travail embourbée (sac à dos, livre, agenda, cellulaire, etc.)</a:t>
            </a:r>
          </a:p>
          <a:p>
            <a:r>
              <a:rPr lang="fr-CA" sz="1200" kern="1200" dirty="0" smtClean="0">
                <a:solidFill>
                  <a:schemeClr val="tx1"/>
                </a:solidFill>
                <a:effectLst/>
                <a:latin typeface="+mn-lt"/>
                <a:ea typeface="+mn-ea"/>
                <a:cs typeface="+mn-cs"/>
              </a:rPr>
              <a:t>Structure peu ou mal son travail (brouillon d’écriture, démarches de résolution de problème, etc.)</a:t>
            </a:r>
          </a:p>
          <a:p>
            <a:r>
              <a:rPr lang="fr-CA" sz="1200" kern="1200" dirty="0" smtClean="0">
                <a:solidFill>
                  <a:schemeClr val="tx1"/>
                </a:solidFill>
                <a:effectLst/>
                <a:latin typeface="+mn-lt"/>
                <a:ea typeface="+mn-ea"/>
                <a:cs typeface="+mn-cs"/>
              </a:rPr>
              <a:t>Perd des documents ou mauvais classement</a:t>
            </a:r>
          </a:p>
          <a:p>
            <a:r>
              <a:rPr lang="fr-CA" sz="1200" b="1" kern="1200" dirty="0" smtClean="0">
                <a:solidFill>
                  <a:schemeClr val="tx1"/>
                </a:solidFill>
                <a:effectLst/>
                <a:latin typeface="+mn-lt"/>
                <a:ea typeface="+mn-ea"/>
                <a:cs typeface="+mn-cs"/>
              </a:rPr>
              <a:t>L’anxiété</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Craintes démesurées devant les travaux à remettre ou les examens </a:t>
            </a:r>
          </a:p>
          <a:p>
            <a:r>
              <a:rPr lang="fr-CA" sz="1200" kern="1200" dirty="0" smtClean="0">
                <a:solidFill>
                  <a:schemeClr val="tx1"/>
                </a:solidFill>
                <a:effectLst/>
                <a:latin typeface="+mn-lt"/>
                <a:ea typeface="+mn-ea"/>
                <a:cs typeface="+mn-cs"/>
              </a:rPr>
              <a:t>Grande fatigue (insomnie, manque de sommeil)</a:t>
            </a:r>
          </a:p>
          <a:p>
            <a:r>
              <a:rPr lang="fr-CA" sz="1200" kern="1200" dirty="0" smtClean="0">
                <a:solidFill>
                  <a:schemeClr val="tx1"/>
                </a:solidFill>
                <a:effectLst/>
                <a:latin typeface="+mn-lt"/>
                <a:ea typeface="+mn-ea"/>
                <a:cs typeface="+mn-cs"/>
              </a:rPr>
              <a:t>Symptômes physiques (tremblements, sudation, tics nerveux, douleurs abdominales)</a:t>
            </a:r>
          </a:p>
          <a:p>
            <a:r>
              <a:rPr lang="fr-CA" sz="1200" b="1" kern="1200" dirty="0" smtClean="0">
                <a:solidFill>
                  <a:schemeClr val="tx1"/>
                </a:solidFill>
                <a:effectLst/>
                <a:latin typeface="+mn-lt"/>
                <a:ea typeface="+mn-ea"/>
                <a:cs typeface="+mn-cs"/>
              </a:rPr>
              <a:t>La procrastination</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Commence quelque chose sans le terminer, zappe vers quelque chose d’autre</a:t>
            </a:r>
          </a:p>
          <a:p>
            <a:r>
              <a:rPr lang="fr-CA" sz="1200" kern="1200" dirty="0" smtClean="0">
                <a:solidFill>
                  <a:schemeClr val="tx1"/>
                </a:solidFill>
                <a:effectLst/>
                <a:latin typeface="+mn-lt"/>
                <a:ea typeface="+mn-ea"/>
                <a:cs typeface="+mn-cs"/>
              </a:rPr>
              <a:t>Difficulté à décomposer un objectif complexe en petites tâches</a:t>
            </a:r>
          </a:p>
          <a:p>
            <a:r>
              <a:rPr lang="fr-CA" sz="1200" kern="1200" dirty="0" smtClean="0">
                <a:solidFill>
                  <a:schemeClr val="tx1"/>
                </a:solidFill>
                <a:effectLst/>
                <a:latin typeface="+mn-lt"/>
                <a:ea typeface="+mn-ea"/>
                <a:cs typeface="+mn-cs"/>
              </a:rPr>
              <a:t>Difficulté à identifier leurs priorités (bonnes)</a:t>
            </a:r>
          </a:p>
          <a:p>
            <a:r>
              <a:rPr lang="fr-CA" sz="1200" b="1" kern="1200" dirty="0" smtClean="0">
                <a:solidFill>
                  <a:schemeClr val="tx1"/>
                </a:solidFill>
                <a:effectLst/>
                <a:latin typeface="+mn-lt"/>
                <a:ea typeface="+mn-ea"/>
                <a:cs typeface="+mn-cs"/>
              </a:rPr>
              <a:t>La mémoire</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Difficulté à se rappeler des consignes verbales ou écrites</a:t>
            </a:r>
          </a:p>
          <a:p>
            <a:r>
              <a:rPr lang="fr-CA" sz="1200" kern="1200" dirty="0" smtClean="0">
                <a:solidFill>
                  <a:schemeClr val="tx1"/>
                </a:solidFill>
                <a:effectLst/>
                <a:latin typeface="+mn-lt"/>
                <a:ea typeface="+mn-ea"/>
                <a:cs typeface="+mn-cs"/>
              </a:rPr>
              <a:t>Oublie les tâches à exécuter à l’intérieur d’un délai très court</a:t>
            </a:r>
          </a:p>
          <a:p>
            <a:r>
              <a:rPr lang="fr-CA" sz="1200" kern="1200" dirty="0" smtClean="0">
                <a:solidFill>
                  <a:schemeClr val="tx1"/>
                </a:solidFill>
                <a:effectLst/>
                <a:latin typeface="+mn-lt"/>
                <a:ea typeface="+mn-ea"/>
                <a:cs typeface="+mn-cs"/>
              </a:rPr>
              <a:t>Perd le fil de ce qu’il est en train de faire (problème, lecture, etc.)</a:t>
            </a:r>
          </a:p>
          <a:p>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8</a:t>
            </a:fld>
            <a:endParaRPr lang="fr-CA"/>
          </a:p>
        </p:txBody>
      </p:sp>
    </p:spTree>
    <p:extLst>
      <p:ext uri="{BB962C8B-B14F-4D97-AF65-F5344CB8AC3E}">
        <p14:creationId xmlns:p14="http://schemas.microsoft.com/office/powerpoint/2010/main" val="66800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Document</a:t>
            </a:r>
            <a:r>
              <a:rPr lang="fr-CA" baseline="0" dirty="0" smtClean="0"/>
              <a:t> de l’escalier</a:t>
            </a:r>
            <a:endParaRPr lang="fr-CA" dirty="0"/>
          </a:p>
        </p:txBody>
      </p:sp>
      <p:sp>
        <p:nvSpPr>
          <p:cNvPr id="4" name="Espace réservé du numéro de diapositive 3"/>
          <p:cNvSpPr>
            <a:spLocks noGrp="1"/>
          </p:cNvSpPr>
          <p:nvPr>
            <p:ph type="sldNum" sz="quarter" idx="10"/>
          </p:nvPr>
        </p:nvSpPr>
        <p:spPr/>
        <p:txBody>
          <a:bodyPr/>
          <a:lstStyle/>
          <a:p>
            <a:fld id="{862BF662-B2A5-4B21-B0EB-050226939A3D}" type="slidenum">
              <a:rPr lang="fr-CA" smtClean="0"/>
              <a:t>9</a:t>
            </a:fld>
            <a:endParaRPr lang="fr-CA"/>
          </a:p>
        </p:txBody>
      </p:sp>
    </p:spTree>
    <p:extLst>
      <p:ext uri="{BB962C8B-B14F-4D97-AF65-F5344CB8AC3E}">
        <p14:creationId xmlns:p14="http://schemas.microsoft.com/office/powerpoint/2010/main" val="363077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Modifiez le style du titre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7" name="Date Placeholder 6"/>
          <p:cNvSpPr>
            <a:spLocks noGrp="1"/>
          </p:cNvSpPr>
          <p:nvPr>
            <p:ph type="dt" sz="half" idx="10"/>
          </p:nvPr>
        </p:nvSpPr>
        <p:spPr/>
        <p:txBody>
          <a:bodyPr/>
          <a:lstStyle/>
          <a:p>
            <a:fld id="{334F7994-0EF7-433A-A539-BE00F204D0EE}" type="datetimeFigureOut">
              <a:rPr lang="fr-CA" smtClean="0"/>
              <a:t>2019-01-23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205773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34F7994-0EF7-433A-A539-BE00F204D0EE}" type="datetimeFigureOut">
              <a:rPr lang="fr-CA" smtClean="0"/>
              <a:t>2019-01-23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75067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34F7994-0EF7-433A-A539-BE00F204D0EE}" type="datetimeFigureOut">
              <a:rPr lang="fr-CA" smtClean="0"/>
              <a:t>2019-01-23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63647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34F7994-0EF7-433A-A539-BE00F204D0EE}" type="datetimeFigureOut">
              <a:rPr lang="fr-CA" smtClean="0"/>
              <a:t>2019-01-23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A7098E-A875-4360-AE97-0D4EF422A614}" type="slidenum">
              <a:rPr lang="fr-CA" smtClean="0"/>
              <a:t>‹N°›</a:t>
            </a:fld>
            <a:endParaRPr lang="fr-CA"/>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14727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fr-FR" smtClean="0"/>
              <a:t>Modifiez le style du titre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34F7994-0EF7-433A-A539-BE00F204D0EE}" type="datetimeFigureOut">
              <a:rPr lang="fr-CA" smtClean="0"/>
              <a:t>2019-01-23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94490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Modifier les styles du texte du masque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Modifier les styles du texte du masque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334F7994-0EF7-433A-A539-BE00F204D0EE}" type="datetimeFigureOut">
              <a:rPr lang="fr-CA" smtClean="0"/>
              <a:t>2019-01-23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2905171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334F7994-0EF7-433A-A539-BE00F204D0EE}" type="datetimeFigureOut">
              <a:rPr lang="fr-CA" smtClean="0"/>
              <a:t>2019-01-23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758882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34F7994-0EF7-433A-A539-BE00F204D0EE}" type="datetimeFigureOut">
              <a:rPr lang="fr-CA" smtClean="0"/>
              <a:t>2019-01-23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219166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34F7994-0EF7-433A-A539-BE00F204D0EE}" type="datetimeFigureOut">
              <a:rPr lang="fr-CA" smtClean="0"/>
              <a:t>2019-01-23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76729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34F7994-0EF7-433A-A539-BE00F204D0EE}" type="datetimeFigureOut">
              <a:rPr lang="fr-CA" smtClean="0"/>
              <a:t>2019-01-23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121366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Modifiez le style du titre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334F7994-0EF7-433A-A539-BE00F204D0EE}" type="datetimeFigureOut">
              <a:rPr lang="fr-CA" smtClean="0"/>
              <a:t>2019-01-23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371037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34F7994-0EF7-433A-A539-BE00F204D0EE}" type="datetimeFigureOut">
              <a:rPr lang="fr-CA" smtClean="0"/>
              <a:t>2019-01-23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17639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20000" y="2505075"/>
            <a:ext cx="5025216"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Modifier les styles du texte du masque</a:t>
            </a:r>
          </a:p>
        </p:txBody>
      </p:sp>
      <p:sp>
        <p:nvSpPr>
          <p:cNvPr id="6" name="Content Placeholder 5"/>
          <p:cNvSpPr>
            <a:spLocks noGrp="1"/>
          </p:cNvSpPr>
          <p:nvPr>
            <p:ph sz="quarter" idx="4"/>
          </p:nvPr>
        </p:nvSpPr>
        <p:spPr>
          <a:xfrm>
            <a:off x="6319840" y="2505075"/>
            <a:ext cx="503554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34F7994-0EF7-433A-A539-BE00F204D0EE}" type="datetimeFigureOut">
              <a:rPr lang="fr-CA" smtClean="0"/>
              <a:t>2019-01-23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350392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34F7994-0EF7-433A-A539-BE00F204D0EE}" type="datetimeFigureOut">
              <a:rPr lang="fr-CA" smtClean="0"/>
              <a:t>2019-01-23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69188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F7994-0EF7-433A-A539-BE00F204D0EE}" type="datetimeFigureOut">
              <a:rPr lang="fr-CA" smtClean="0"/>
              <a:t>2019-01-23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144782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34F7994-0EF7-433A-A539-BE00F204D0EE}" type="datetimeFigureOut">
              <a:rPr lang="fr-CA" smtClean="0"/>
              <a:t>2019-01-23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349594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34F7994-0EF7-433A-A539-BE00F204D0EE}" type="datetimeFigureOut">
              <a:rPr lang="fr-CA" smtClean="0"/>
              <a:t>2019-01-23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A7098E-A875-4360-AE97-0D4EF422A614}" type="slidenum">
              <a:rPr lang="fr-CA" smtClean="0"/>
              <a:t>‹N°›</a:t>
            </a:fld>
            <a:endParaRPr lang="fr-CA"/>
          </a:p>
        </p:txBody>
      </p:sp>
    </p:spTree>
    <p:extLst>
      <p:ext uri="{BB962C8B-B14F-4D97-AF65-F5344CB8AC3E}">
        <p14:creationId xmlns:p14="http://schemas.microsoft.com/office/powerpoint/2010/main" val="2922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34F7994-0EF7-433A-A539-BE00F204D0EE}" type="datetimeFigureOut">
              <a:rPr lang="fr-CA" smtClean="0"/>
              <a:t>2019-01-23</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FA7098E-A875-4360-AE97-0D4EF422A614}" type="slidenum">
              <a:rPr lang="fr-CA" smtClean="0"/>
              <a:t>‹N°›</a:t>
            </a:fld>
            <a:endParaRPr lang="fr-CA"/>
          </a:p>
        </p:txBody>
      </p:sp>
    </p:spTree>
    <p:extLst>
      <p:ext uri="{BB962C8B-B14F-4D97-AF65-F5344CB8AC3E}">
        <p14:creationId xmlns:p14="http://schemas.microsoft.com/office/powerpoint/2010/main" val="91337633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fantadys.com/" TargetMode="External"/><Relationship Id="rId2" Type="http://schemas.openxmlformats.org/officeDocument/2006/relationships/hyperlink" Target="http://www.attentiondeficit-info.com/" TargetMode="External"/><Relationship Id="rId1" Type="http://schemas.openxmlformats.org/officeDocument/2006/relationships/slideLayout" Target="../slideLayouts/slideLayout2.xml"/><Relationship Id="rId5" Type="http://schemas.openxmlformats.org/officeDocument/2006/relationships/hyperlink" Target="http://lecerveau.mcgill.ca/" TargetMode="External"/><Relationship Id="rId4" Type="http://schemas.openxmlformats.org/officeDocument/2006/relationships/hyperlink" Target="http://www.mesacosan.com/developpement-personnel/arretez-de-vous-saboter-a1992.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889912"/>
            <a:ext cx="9144000" cy="1237818"/>
          </a:xfrm>
        </p:spPr>
        <p:txBody>
          <a:bodyPr/>
          <a:lstStyle/>
          <a:p>
            <a:r>
              <a:rPr lang="fr-CA" sz="6000" dirty="0" smtClean="0"/>
              <a:t>Ateliers « Reviens à la Base »</a:t>
            </a:r>
            <a:endParaRPr lang="fr-CA" sz="6000" dirty="0"/>
          </a:p>
        </p:txBody>
      </p:sp>
      <p:sp>
        <p:nvSpPr>
          <p:cNvPr id="3" name="Sous-titre 2"/>
          <p:cNvSpPr>
            <a:spLocks noGrp="1"/>
          </p:cNvSpPr>
          <p:nvPr>
            <p:ph type="subTitle" idx="1"/>
          </p:nvPr>
        </p:nvSpPr>
        <p:spPr>
          <a:xfrm>
            <a:off x="1524000" y="1850065"/>
            <a:ext cx="9144000" cy="4444409"/>
          </a:xfrm>
        </p:spPr>
        <p:txBody>
          <a:bodyPr>
            <a:normAutofit lnSpcReduction="10000"/>
          </a:bodyPr>
          <a:lstStyle/>
          <a:p>
            <a:endParaRPr lang="fr-CA" dirty="0"/>
          </a:p>
          <a:p>
            <a:r>
              <a:rPr lang="fr-CA" dirty="0"/>
              <a:t> </a:t>
            </a:r>
            <a:r>
              <a:rPr lang="fr-CA" b="1" dirty="0"/>
              <a:t>RENCONTRE NATIONALE</a:t>
            </a:r>
          </a:p>
          <a:p>
            <a:endParaRPr lang="fr-CA" b="1" dirty="0"/>
          </a:p>
          <a:p>
            <a:r>
              <a:rPr lang="fr-CA" b="1" dirty="0"/>
              <a:t>Services éducatifs complémentaires</a:t>
            </a:r>
          </a:p>
          <a:p>
            <a:r>
              <a:rPr lang="fr-CA" b="1" dirty="0"/>
              <a:t>23 janvier </a:t>
            </a:r>
            <a:r>
              <a:rPr lang="fr-CA" b="1" dirty="0" smtClean="0"/>
              <a:t>2019</a:t>
            </a:r>
          </a:p>
          <a:p>
            <a:endParaRPr lang="fr-CA" b="1" dirty="0"/>
          </a:p>
          <a:p>
            <a:pPr algn="l"/>
            <a:r>
              <a:rPr lang="fr-CA" dirty="0" smtClean="0"/>
              <a:t>Annie Langevin annie_langevin@csmv.qc.ca</a:t>
            </a:r>
          </a:p>
          <a:p>
            <a:pPr algn="l"/>
            <a:r>
              <a:rPr lang="fr-CA" dirty="0" smtClean="0"/>
              <a:t>Orthopédagogue, Centre Antoine-Brossard CSMV</a:t>
            </a:r>
            <a:endParaRPr lang="fr-CA" dirty="0"/>
          </a:p>
        </p:txBody>
      </p:sp>
    </p:spTree>
    <p:extLst>
      <p:ext uri="{BB962C8B-B14F-4D97-AF65-F5344CB8AC3E}">
        <p14:creationId xmlns:p14="http://schemas.microsoft.com/office/powerpoint/2010/main" val="328586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Structure des ateliers (2 heures)</a:t>
            </a:r>
            <a:endParaRPr lang="fr-CA" dirty="0"/>
          </a:p>
        </p:txBody>
      </p:sp>
      <p:sp>
        <p:nvSpPr>
          <p:cNvPr id="5" name="Rectangle 4"/>
          <p:cNvSpPr/>
          <p:nvPr/>
        </p:nvSpPr>
        <p:spPr>
          <a:xfrm>
            <a:off x="680484" y="1690688"/>
            <a:ext cx="9445255" cy="3970318"/>
          </a:xfrm>
          <a:prstGeom prst="rect">
            <a:avLst/>
          </a:prstGeom>
        </p:spPr>
        <p:txBody>
          <a:bodyPr wrap="square">
            <a:spAutoFit/>
          </a:bodyPr>
          <a:lstStyle/>
          <a:p>
            <a:pPr marL="514350" indent="-514350">
              <a:buFont typeface="+mj-lt"/>
              <a:buAutoNum type="arabicPeriod"/>
            </a:pPr>
            <a:r>
              <a:rPr lang="fr-CA" sz="2800" dirty="0"/>
              <a:t>Activité </a:t>
            </a:r>
            <a:r>
              <a:rPr lang="fr-CA" sz="2800" dirty="0" smtClean="0"/>
              <a:t>déclencheur\ retour sur l’atelier précédent</a:t>
            </a:r>
          </a:p>
          <a:p>
            <a:pPr marL="514350" indent="-514350">
              <a:buFont typeface="+mj-lt"/>
              <a:buAutoNum type="arabicPeriod"/>
            </a:pPr>
            <a:r>
              <a:rPr lang="fr-CA" sz="2800" dirty="0" smtClean="0"/>
              <a:t>Mise en contexte</a:t>
            </a:r>
          </a:p>
          <a:p>
            <a:pPr marL="514350" indent="-514350">
              <a:buFont typeface="+mj-lt"/>
              <a:buAutoNum type="arabicPeriod"/>
            </a:pPr>
            <a:r>
              <a:rPr lang="fr-CA" sz="2800" dirty="0" smtClean="0"/>
              <a:t>Définition de la thématique abordée (causes, conséquences)</a:t>
            </a:r>
          </a:p>
          <a:p>
            <a:pPr marL="514350" indent="-514350">
              <a:buFont typeface="+mj-lt"/>
              <a:buAutoNum type="arabicPeriod"/>
            </a:pPr>
            <a:r>
              <a:rPr lang="fr-CA" sz="2800" dirty="0" smtClean="0"/>
              <a:t>Manifestations </a:t>
            </a:r>
          </a:p>
          <a:p>
            <a:pPr marL="514350" indent="-514350">
              <a:buFont typeface="+mj-lt"/>
              <a:buAutoNum type="arabicPeriod"/>
            </a:pPr>
            <a:r>
              <a:rPr lang="fr-CA" sz="2800" dirty="0" smtClean="0"/>
              <a:t>Stratégies </a:t>
            </a:r>
          </a:p>
          <a:p>
            <a:pPr marL="514350" indent="-514350">
              <a:buFont typeface="+mj-lt"/>
              <a:buAutoNum type="arabicPeriod"/>
            </a:pPr>
            <a:r>
              <a:rPr lang="fr-CA" sz="2800" dirty="0" smtClean="0"/>
              <a:t>Je prends l’habitude de…</a:t>
            </a:r>
          </a:p>
          <a:p>
            <a:pPr marL="514350" indent="-514350">
              <a:buFont typeface="+mj-lt"/>
              <a:buAutoNum type="arabicPeriod"/>
            </a:pPr>
            <a:r>
              <a:rPr lang="fr-CA" sz="2800" dirty="0" smtClean="0"/>
              <a:t>Rencontre en individuel au besoin avec certains élèves </a:t>
            </a:r>
          </a:p>
          <a:p>
            <a:pPr marL="514350" indent="-514350">
              <a:buFont typeface="+mj-lt"/>
              <a:buAutoNum type="arabicPeriod"/>
            </a:pPr>
            <a:endParaRPr lang="fr-CA" sz="2800" dirty="0"/>
          </a:p>
        </p:txBody>
      </p:sp>
    </p:spTree>
    <p:extLst>
      <p:ext uri="{BB962C8B-B14F-4D97-AF65-F5344CB8AC3E}">
        <p14:creationId xmlns:p14="http://schemas.microsoft.com/office/powerpoint/2010/main" val="197587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Notre approche </a:t>
            </a:r>
            <a:endParaRPr lang="fr-CA" dirty="0"/>
          </a:p>
        </p:txBody>
      </p:sp>
      <p:sp>
        <p:nvSpPr>
          <p:cNvPr id="3" name="Espace réservé du contenu 2"/>
          <p:cNvSpPr>
            <a:spLocks noGrp="1"/>
          </p:cNvSpPr>
          <p:nvPr>
            <p:ph idx="1"/>
          </p:nvPr>
        </p:nvSpPr>
        <p:spPr>
          <a:xfrm>
            <a:off x="838200" y="1825624"/>
            <a:ext cx="10515600" cy="4490115"/>
          </a:xfrm>
        </p:spPr>
        <p:txBody>
          <a:bodyPr>
            <a:normAutofit fontScale="92500" lnSpcReduction="10000"/>
          </a:bodyPr>
          <a:lstStyle/>
          <a:p>
            <a:r>
              <a:rPr lang="fr-CA" sz="4000" dirty="0" smtClean="0"/>
              <a:t>Enseignement stratégique</a:t>
            </a:r>
          </a:p>
          <a:p>
            <a:r>
              <a:rPr lang="fr-CA" sz="4000" dirty="0" smtClean="0"/>
              <a:t>Enseignement explicite</a:t>
            </a:r>
          </a:p>
          <a:p>
            <a:r>
              <a:rPr lang="fr-CA" sz="4000" dirty="0" smtClean="0"/>
              <a:t>Principes de l’entrevue motivationnelle brève </a:t>
            </a:r>
          </a:p>
          <a:p>
            <a:r>
              <a:rPr lang="fr-CA" sz="4000" dirty="0" smtClean="0"/>
              <a:t>Approche par résolution de problèmes</a:t>
            </a:r>
          </a:p>
          <a:p>
            <a:r>
              <a:rPr lang="fr-CA" sz="4000" dirty="0" smtClean="0"/>
              <a:t>Axée sur le développement de la personne </a:t>
            </a:r>
          </a:p>
          <a:p>
            <a:r>
              <a:rPr lang="fr-CA" sz="4000" dirty="0" smtClean="0"/>
              <a:t>Redonner du pouvoir à l’élève </a:t>
            </a:r>
            <a:r>
              <a:rPr lang="fr-CA" sz="4000" dirty="0" smtClean="0"/>
              <a:t>dans sa prise de décision </a:t>
            </a:r>
            <a:endParaRPr lang="fr-CA" sz="4000" dirty="0"/>
          </a:p>
          <a:p>
            <a:r>
              <a:rPr lang="fr-CA" sz="4000" dirty="0" smtClean="0"/>
              <a:t>Concepts issus des recherches en neurosciences</a:t>
            </a:r>
          </a:p>
          <a:p>
            <a:endParaRPr lang="fr-CA" dirty="0" smtClean="0"/>
          </a:p>
          <a:p>
            <a:endParaRPr lang="fr-CA" dirty="0"/>
          </a:p>
        </p:txBody>
      </p:sp>
    </p:spTree>
    <p:extLst>
      <p:ext uri="{BB962C8B-B14F-4D97-AF65-F5344CB8AC3E}">
        <p14:creationId xmlns:p14="http://schemas.microsoft.com/office/powerpoint/2010/main" val="3209521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Capsule d’information sur le TDAH + témoignage élève </a:t>
            </a:r>
            <a:endParaRPr lang="fr-CA" dirty="0"/>
          </a:p>
        </p:txBody>
      </p:sp>
      <p:sp>
        <p:nvSpPr>
          <p:cNvPr id="3" name="Espace réservé du contenu 2"/>
          <p:cNvSpPr>
            <a:spLocks noGrp="1"/>
          </p:cNvSpPr>
          <p:nvPr>
            <p:ph idx="1"/>
          </p:nvPr>
        </p:nvSpPr>
        <p:spPr/>
        <p:txBody>
          <a:bodyPr/>
          <a:lstStyle/>
          <a:p>
            <a:r>
              <a:rPr lang="fr-CA" dirty="0" smtClean="0"/>
              <a:t>Grandes difficultés à mettre en place les stratégies ou à les maintenir</a:t>
            </a:r>
          </a:p>
          <a:p>
            <a:r>
              <a:rPr lang="fr-CA" dirty="0" smtClean="0"/>
              <a:t>Malgré la mise en place de stratégies, la personne n’arrive pas à compenser suffisamment les manifestations</a:t>
            </a:r>
          </a:p>
          <a:p>
            <a:r>
              <a:rPr lang="fr-CA" dirty="0" smtClean="0"/>
              <a:t>Les manifestations sont présentes dans plusieurs sphères de la vie de la personne</a:t>
            </a:r>
          </a:p>
          <a:p>
            <a:r>
              <a:rPr lang="fr-CA" dirty="0" smtClean="0"/>
              <a:t>Les manifestions entraînent des conséquences négatives importantes dans la vie de la personne (travail, relations interpersonnelles, scolaire, etc.)</a:t>
            </a:r>
          </a:p>
          <a:p>
            <a:endParaRPr lang="fr-CA" dirty="0"/>
          </a:p>
        </p:txBody>
      </p:sp>
    </p:spTree>
    <p:extLst>
      <p:ext uri="{BB962C8B-B14F-4D97-AF65-F5344CB8AC3E}">
        <p14:creationId xmlns:p14="http://schemas.microsoft.com/office/powerpoint/2010/main" val="895468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Nos constats…  </a:t>
            </a:r>
            <a:endParaRPr lang="fr-CA" dirty="0"/>
          </a:p>
        </p:txBody>
      </p:sp>
      <p:sp>
        <p:nvSpPr>
          <p:cNvPr id="3" name="Espace réservé du contenu 2"/>
          <p:cNvSpPr>
            <a:spLocks noGrp="1"/>
          </p:cNvSpPr>
          <p:nvPr>
            <p:ph idx="1"/>
          </p:nvPr>
        </p:nvSpPr>
        <p:spPr>
          <a:xfrm>
            <a:off x="838200" y="1488558"/>
            <a:ext cx="10515600" cy="4688405"/>
          </a:xfrm>
        </p:spPr>
        <p:txBody>
          <a:bodyPr/>
          <a:lstStyle/>
          <a:p>
            <a:r>
              <a:rPr lang="fr-CA" dirty="0" smtClean="0"/>
              <a:t>Approche non catégorielle\ Lignes directrices FGA </a:t>
            </a:r>
          </a:p>
          <a:p>
            <a:r>
              <a:rPr lang="fr-CA" dirty="0" smtClean="0"/>
              <a:t>Ateliers permettent un premier contact avec  l’orthopédagogue et l’intervenante sociale  </a:t>
            </a:r>
          </a:p>
          <a:p>
            <a:r>
              <a:rPr lang="fr-CA" dirty="0" smtClean="0"/>
              <a:t>Atelier sur le processus de changement est porteur de sens par rapport à tous les ateliers</a:t>
            </a:r>
          </a:p>
          <a:p>
            <a:r>
              <a:rPr lang="fr-CA" dirty="0" smtClean="0"/>
              <a:t>Communiquer les éléments importants des ateliers aux enseignants\ tuteur des élèves : favorable au transfert en classe et au niveau du processus d’encadrement de nos élèves</a:t>
            </a:r>
          </a:p>
          <a:p>
            <a:r>
              <a:rPr lang="fr-CA" dirty="0" smtClean="0"/>
              <a:t>Permet d’aider l’élève à mieux comprendre la cause de ses difficultés scolaires dans un cadre non menaçant</a:t>
            </a:r>
          </a:p>
          <a:p>
            <a:endParaRPr lang="fr-CA" dirty="0"/>
          </a:p>
        </p:txBody>
      </p:sp>
    </p:spTree>
    <p:extLst>
      <p:ext uri="{BB962C8B-B14F-4D97-AF65-F5344CB8AC3E}">
        <p14:creationId xmlns:p14="http://schemas.microsoft.com/office/powerpoint/2010/main" val="1819602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Atelier 1 :processus de changement </a:t>
            </a:r>
            <a:endParaRPr lang="fr-CA" dirty="0"/>
          </a:p>
        </p:txBody>
      </p:sp>
      <p:sp>
        <p:nvSpPr>
          <p:cNvPr id="3" name="Espace réservé du contenu 2"/>
          <p:cNvSpPr>
            <a:spLocks noGrp="1"/>
          </p:cNvSpPr>
          <p:nvPr>
            <p:ph idx="1"/>
          </p:nvPr>
        </p:nvSpPr>
        <p:spPr/>
        <p:txBody>
          <a:bodyPr>
            <a:normAutofit lnSpcReduction="10000"/>
          </a:bodyPr>
          <a:lstStyle/>
          <a:p>
            <a:r>
              <a:rPr lang="fr-CA" dirty="0" smtClean="0"/>
              <a:t>Élèves jeunes adultes = on observe parfois des habitudes et des stratégies cristallisées même si elles ne sont pas efficaces</a:t>
            </a:r>
          </a:p>
          <a:p>
            <a:r>
              <a:rPr lang="fr-CA" dirty="0" smtClean="0"/>
              <a:t>Permet vraiment d’amorcer la réflexion et de mettre l’accent sur la difficulté de ces élèves:  mise en action </a:t>
            </a:r>
          </a:p>
          <a:p>
            <a:r>
              <a:rPr lang="fr-CA" dirty="0" smtClean="0"/>
              <a:t>Cadre théorique expliquant leur résistance au changement</a:t>
            </a:r>
          </a:p>
          <a:p>
            <a:r>
              <a:rPr lang="fr-CA" dirty="0" smtClean="0"/>
              <a:t>Aide à la décision pour </a:t>
            </a:r>
            <a:r>
              <a:rPr lang="fr-CA" dirty="0"/>
              <a:t> </a:t>
            </a:r>
            <a:r>
              <a:rPr lang="fr-CA" dirty="0" smtClean="0"/>
              <a:t>les amener à </a:t>
            </a:r>
            <a:r>
              <a:rPr lang="fr-CA" dirty="0" smtClean="0"/>
              <a:t>identifier</a:t>
            </a:r>
            <a:r>
              <a:rPr lang="fr-CA" dirty="0" smtClean="0"/>
              <a:t>  </a:t>
            </a:r>
            <a:r>
              <a:rPr lang="fr-CA" dirty="0" smtClean="0"/>
              <a:t>un objectif de changement</a:t>
            </a:r>
          </a:p>
          <a:p>
            <a:r>
              <a:rPr lang="fr-CA" dirty="0" smtClean="0"/>
              <a:t>Soulever des </a:t>
            </a:r>
            <a:r>
              <a:rPr lang="fr-CA" dirty="0" smtClean="0"/>
              <a:t>incohérences </a:t>
            </a:r>
            <a:r>
              <a:rPr lang="fr-CA" dirty="0" smtClean="0"/>
              <a:t>dans leur </a:t>
            </a:r>
            <a:r>
              <a:rPr lang="fr-CA" dirty="0" smtClean="0"/>
              <a:t>discours (décisions/actions)</a:t>
            </a:r>
            <a:endParaRPr lang="fr-CA" dirty="0" smtClean="0"/>
          </a:p>
          <a:p>
            <a:r>
              <a:rPr lang="fr-CA" dirty="0" smtClean="0"/>
              <a:t>Stratégies d’adaptation productives vs non productives</a:t>
            </a:r>
          </a:p>
          <a:p>
            <a:r>
              <a:rPr lang="fr-CA" dirty="0" smtClean="0"/>
              <a:t>Plan de changement vs plan de sabotage</a:t>
            </a:r>
          </a:p>
          <a:p>
            <a:endParaRPr lang="fr-CA" dirty="0" smtClean="0"/>
          </a:p>
          <a:p>
            <a:endParaRPr lang="fr-CA" dirty="0" smtClean="0"/>
          </a:p>
          <a:p>
            <a:endParaRPr lang="fr-CA" dirty="0"/>
          </a:p>
        </p:txBody>
      </p:sp>
    </p:spTree>
    <p:extLst>
      <p:ext uri="{BB962C8B-B14F-4D97-AF65-F5344CB8AC3E}">
        <p14:creationId xmlns:p14="http://schemas.microsoft.com/office/powerpoint/2010/main" val="3669858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15115" t="6996" r="16009" b="7090"/>
          <a:stretch>
            <a:fillRect/>
          </a:stretch>
        </p:blipFill>
        <p:spPr bwMode="auto">
          <a:xfrm>
            <a:off x="2063552" y="373803"/>
            <a:ext cx="8280920" cy="5807399"/>
          </a:xfrm>
          <a:prstGeom prst="rect">
            <a:avLst/>
          </a:prstGeom>
          <a:noFill/>
          <a:ln w="9525">
            <a:noFill/>
            <a:miter lim="800000"/>
            <a:headEnd/>
            <a:tailEnd/>
          </a:ln>
        </p:spPr>
      </p:pic>
    </p:spTree>
    <p:extLst>
      <p:ext uri="{BB962C8B-B14F-4D97-AF65-F5344CB8AC3E}">
        <p14:creationId xmlns:p14="http://schemas.microsoft.com/office/powerpoint/2010/main" val="820461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116632"/>
            <a:ext cx="8784976" cy="1368152"/>
          </a:xfrm>
        </p:spPr>
        <p:txBody>
          <a:bodyPr>
            <a:noAutofit/>
          </a:bodyPr>
          <a:lstStyle/>
          <a:p>
            <a:r>
              <a:rPr lang="fr-CA" sz="3600" b="1" dirty="0">
                <a:solidFill>
                  <a:schemeClr val="accent6"/>
                </a:solidFill>
              </a:rPr>
              <a:t>QUESTIONS?</a:t>
            </a:r>
            <a:endParaRPr lang="fr-CA" sz="3600" b="1" dirty="0">
              <a:solidFill>
                <a:schemeClr val="accent6"/>
              </a:solidFill>
            </a:endParaRPr>
          </a:p>
        </p:txBody>
      </p:sp>
      <p:sp>
        <p:nvSpPr>
          <p:cNvPr id="3" name="Espace réservé du contenu 2"/>
          <p:cNvSpPr>
            <a:spLocks noGrp="1"/>
          </p:cNvSpPr>
          <p:nvPr>
            <p:ph idx="1"/>
          </p:nvPr>
        </p:nvSpPr>
        <p:spPr>
          <a:xfrm>
            <a:off x="1991544" y="980729"/>
            <a:ext cx="8568952" cy="5145435"/>
          </a:xfrm>
        </p:spPr>
        <p:txBody>
          <a:bodyPr>
            <a:normAutofit/>
          </a:bodyPr>
          <a:lstStyle/>
          <a:p>
            <a:pPr marL="0" indent="0">
              <a:buNone/>
            </a:pPr>
            <a:endParaRPr lang="fr-CA" i="1" dirty="0" smtClean="0"/>
          </a:p>
          <a:p>
            <a:pPr marL="539750" indent="-539750">
              <a:buNone/>
            </a:pPr>
            <a:r>
              <a:rPr lang="fr-CA" b="1" dirty="0" smtClean="0"/>
              <a:t>1- 	Est-ce que tout le monde peut changer/modifier un comportement?</a:t>
            </a:r>
          </a:p>
          <a:p>
            <a:pPr marL="539750" indent="-539750">
              <a:buNone/>
            </a:pPr>
            <a:endParaRPr lang="fr-CA" b="1" i="1" dirty="0" smtClean="0"/>
          </a:p>
          <a:p>
            <a:pPr marL="539750" indent="-539750">
              <a:buNone/>
            </a:pPr>
            <a:r>
              <a:rPr lang="fr-CA" b="1" dirty="0"/>
              <a:t>2</a:t>
            </a:r>
            <a:r>
              <a:rPr lang="fr-CA" b="1" dirty="0" smtClean="0"/>
              <a:t>-</a:t>
            </a:r>
            <a:r>
              <a:rPr lang="fr-CA" b="1" i="1" dirty="0" smtClean="0"/>
              <a:t> 	</a:t>
            </a:r>
            <a:r>
              <a:rPr lang="fr-CA" b="1" dirty="0" smtClean="0"/>
              <a:t>Croyez-vous que la plupart des gens ont besoin d’aide pour changer un comportement?</a:t>
            </a:r>
          </a:p>
          <a:p>
            <a:pPr marL="539750" indent="-539750">
              <a:buNone/>
            </a:pPr>
            <a:endParaRPr lang="fr-CA" dirty="0"/>
          </a:p>
          <a:p>
            <a:pPr marL="539750" indent="-539750">
              <a:buNone/>
            </a:pPr>
            <a:r>
              <a:rPr lang="fr-CA" b="1" dirty="0" smtClean="0">
                <a:solidFill>
                  <a:prstClr val="black"/>
                </a:solidFill>
              </a:rPr>
              <a:t>3- 	Est-ce </a:t>
            </a:r>
            <a:r>
              <a:rPr lang="fr-CA" b="1" dirty="0">
                <a:solidFill>
                  <a:prstClr val="black"/>
                </a:solidFill>
              </a:rPr>
              <a:t>qu’un individu peu intéressé à modifier un comportement peut devenir motivé à changer?</a:t>
            </a:r>
          </a:p>
          <a:p>
            <a:pPr marL="0" indent="0">
              <a:buNone/>
            </a:pPr>
            <a:endParaRPr lang="fr-CA" dirty="0" smtClean="0"/>
          </a:p>
        </p:txBody>
      </p:sp>
      <p:sp>
        <p:nvSpPr>
          <p:cNvPr id="4" name="Espace réservé du numéro de diapositive 3"/>
          <p:cNvSpPr>
            <a:spLocks noGrp="1"/>
          </p:cNvSpPr>
          <p:nvPr>
            <p:ph type="sldNum" sz="quarter" idx="12"/>
          </p:nvPr>
        </p:nvSpPr>
        <p:spPr/>
        <p:txBody>
          <a:bodyPr/>
          <a:lstStyle/>
          <a:p>
            <a:fld id="{6E6BBFFA-0E31-4E8D-B7C1-AD4587A522DC}" type="slidenum">
              <a:rPr lang="fr-CA" smtClean="0"/>
              <a:t>16</a:t>
            </a:fld>
            <a:endParaRPr lang="fr-CA" dirty="0"/>
          </a:p>
        </p:txBody>
      </p:sp>
    </p:spTree>
    <p:extLst>
      <p:ext uri="{BB962C8B-B14F-4D97-AF65-F5344CB8AC3E}">
        <p14:creationId xmlns:p14="http://schemas.microsoft.com/office/powerpoint/2010/main" val="24330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Exercice: J’en suis où? </a:t>
            </a:r>
            <a:endParaRPr lang="fr-CA" dirty="0"/>
          </a:p>
        </p:txBody>
      </p:sp>
      <p:sp>
        <p:nvSpPr>
          <p:cNvPr id="3" name="Espace réservé du contenu 2"/>
          <p:cNvSpPr>
            <a:spLocks noGrp="1"/>
          </p:cNvSpPr>
          <p:nvPr>
            <p:ph idx="1"/>
            <p:custDataLst>
              <p:tags r:id="rId2"/>
            </p:custDataLst>
          </p:nvPr>
        </p:nvSpPr>
        <p:spPr>
          <a:xfrm>
            <a:off x="2362200" y="2367111"/>
            <a:ext cx="7262192" cy="3622615"/>
          </a:xfrm>
        </p:spPr>
        <p:txBody>
          <a:bodyPr>
            <a:normAutofit/>
          </a:bodyPr>
          <a:lstStyle/>
          <a:p>
            <a:r>
              <a:rPr lang="fr-CA" dirty="0"/>
              <a:t>Identifiez un obstacle ou une difficulté que vous aimeriez éliminer pour mieux réussir votre projet de formation </a:t>
            </a:r>
            <a:endParaRPr lang="fr-CA" dirty="0" smtClean="0"/>
          </a:p>
          <a:p>
            <a:r>
              <a:rPr lang="fr-CA" dirty="0" smtClean="0"/>
              <a:t>À quel stade vous situez vous par rapport à ce changement?</a:t>
            </a:r>
            <a:endParaRPr lang="fr-CA" dirty="0"/>
          </a:p>
          <a:p>
            <a:pPr marL="0" indent="0">
              <a:buNone/>
            </a:pPr>
            <a:endParaRPr lang="fr-CA" dirty="0"/>
          </a:p>
        </p:txBody>
      </p:sp>
      <p:pic>
        <p:nvPicPr>
          <p:cNvPr id="9218" name="Picture 2" descr="C:\Users\looc2801\AppData\Local\Microsoft\Windows\Temporary Internet Files\Content.IE5\UTD1Z9GJ\MC900432663[1].png"/>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8616280" y="290154"/>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362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0769" t="9236" r="20386" b="13805"/>
          <a:stretch>
            <a:fillRect/>
          </a:stretch>
        </p:blipFill>
        <p:spPr bwMode="auto">
          <a:xfrm>
            <a:off x="1761118" y="84864"/>
            <a:ext cx="8856984" cy="6512488"/>
          </a:xfrm>
          <a:prstGeom prst="rect">
            <a:avLst/>
          </a:prstGeom>
          <a:noFill/>
          <a:ln w="9525">
            <a:noFill/>
            <a:miter lim="800000"/>
            <a:headEnd/>
            <a:tailEnd/>
          </a:ln>
        </p:spPr>
      </p:pic>
    </p:spTree>
    <p:extLst>
      <p:ext uri="{BB962C8B-B14F-4D97-AF65-F5344CB8AC3E}">
        <p14:creationId xmlns:p14="http://schemas.microsoft.com/office/powerpoint/2010/main" val="261156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4070" t="17344" r="25014" b="14735"/>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95632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Plan de la présentation</a:t>
            </a:r>
            <a:endParaRPr lang="fr-CA" dirty="0"/>
          </a:p>
        </p:txBody>
      </p:sp>
      <p:sp>
        <p:nvSpPr>
          <p:cNvPr id="3" name="Espace réservé du contenu 2"/>
          <p:cNvSpPr>
            <a:spLocks noGrp="1"/>
          </p:cNvSpPr>
          <p:nvPr>
            <p:ph idx="1"/>
          </p:nvPr>
        </p:nvSpPr>
        <p:spPr>
          <a:xfrm>
            <a:off x="921080" y="1551910"/>
            <a:ext cx="6904483" cy="4997745"/>
          </a:xfrm>
        </p:spPr>
        <p:txBody>
          <a:bodyPr/>
          <a:lstStyle/>
          <a:p>
            <a:r>
              <a:rPr lang="fr-CA" dirty="0" smtClean="0"/>
              <a:t>Qui sommes-nous?</a:t>
            </a:r>
          </a:p>
          <a:p>
            <a:r>
              <a:rPr lang="fr-CA" dirty="0" smtClean="0"/>
              <a:t>Clientèle ciblée pour les ateliers</a:t>
            </a:r>
          </a:p>
          <a:p>
            <a:r>
              <a:rPr lang="fr-CA" dirty="0" smtClean="0"/>
              <a:t>Description du programme d’ateliers</a:t>
            </a:r>
          </a:p>
          <a:p>
            <a:r>
              <a:rPr lang="fr-CA" dirty="0" smtClean="0"/>
              <a:t>Objectifs visés par le programme</a:t>
            </a:r>
          </a:p>
          <a:p>
            <a:r>
              <a:rPr lang="fr-CA" dirty="0" smtClean="0"/>
              <a:t>Structure d’un atelier type + exemple</a:t>
            </a:r>
          </a:p>
          <a:p>
            <a:r>
              <a:rPr lang="fr-CA" dirty="0"/>
              <a:t>Notre approche </a:t>
            </a:r>
            <a:endParaRPr lang="fr-CA" dirty="0" smtClean="0"/>
          </a:p>
          <a:p>
            <a:r>
              <a:rPr lang="fr-CA" dirty="0" smtClean="0"/>
              <a:t>Nos constats </a:t>
            </a:r>
          </a:p>
          <a:p>
            <a:endParaRPr lang="fr-CA" dirty="0" smtClean="0"/>
          </a:p>
          <a:p>
            <a:endParaRPr lang="fr-CA" dirty="0" smtClean="0"/>
          </a:p>
          <a:p>
            <a:endParaRPr lang="fr-CA"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61230" y="1308018"/>
            <a:ext cx="4377706" cy="3283280"/>
          </a:xfrm>
          <a:prstGeom prst="rect">
            <a:avLst/>
          </a:prstGeom>
        </p:spPr>
      </p:pic>
      <p:sp>
        <p:nvSpPr>
          <p:cNvPr id="7" name="ZoneTexte 6"/>
          <p:cNvSpPr txBox="1"/>
          <p:nvPr/>
        </p:nvSpPr>
        <p:spPr>
          <a:xfrm>
            <a:off x="7908443" y="5376685"/>
            <a:ext cx="3936227" cy="830997"/>
          </a:xfrm>
          <a:prstGeom prst="rect">
            <a:avLst/>
          </a:prstGeom>
          <a:noFill/>
        </p:spPr>
        <p:txBody>
          <a:bodyPr wrap="square" rtlCol="0">
            <a:spAutoFit/>
          </a:bodyPr>
          <a:lstStyle/>
          <a:p>
            <a:r>
              <a:rPr lang="fr-CA" sz="2400" dirty="0" smtClean="0"/>
              <a:t>Katherine Audet</a:t>
            </a:r>
          </a:p>
          <a:p>
            <a:r>
              <a:rPr lang="fr-CA" sz="2400" dirty="0" smtClean="0"/>
              <a:t>Intervenante sociale </a:t>
            </a:r>
            <a:endParaRPr lang="fr-CA" sz="2400" dirty="0"/>
          </a:p>
        </p:txBody>
      </p:sp>
    </p:spTree>
    <p:extLst>
      <p:ext uri="{BB962C8B-B14F-4D97-AF65-F5344CB8AC3E}">
        <p14:creationId xmlns:p14="http://schemas.microsoft.com/office/powerpoint/2010/main" val="19754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api.ning.com/files/yl8XiM-qOZaMB2BLvonG8lZKCkMcSbPVPgRSyY-9E74W9S*GedDUJNbSxKMt1ClDTKCLNGN3PCgh2dNqShbKRUVlFCotGYK6/quelletapeavezvousatteintaujourdhui001.jpg"/>
          <p:cNvPicPr>
            <a:picLocks noChangeAspect="1" noChangeArrowheads="1"/>
          </p:cNvPicPr>
          <p:nvPr/>
        </p:nvPicPr>
        <p:blipFill>
          <a:blip r:embed="rId3" cstate="print"/>
          <a:srcRect/>
          <a:stretch>
            <a:fillRect/>
          </a:stretch>
        </p:blipFill>
        <p:spPr bwMode="auto">
          <a:xfrm>
            <a:off x="2151348" y="501724"/>
            <a:ext cx="7977100" cy="5807596"/>
          </a:xfrm>
          <a:prstGeom prst="rect">
            <a:avLst/>
          </a:prstGeom>
          <a:noFill/>
        </p:spPr>
      </p:pic>
    </p:spTree>
    <p:extLst>
      <p:ext uri="{BB962C8B-B14F-4D97-AF65-F5344CB8AC3E}">
        <p14:creationId xmlns:p14="http://schemas.microsoft.com/office/powerpoint/2010/main" val="2293172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sCAJ70IUG.jpg"/>
          <p:cNvPicPr>
            <a:picLocks noChangeAspect="1"/>
          </p:cNvPicPr>
          <p:nvPr/>
        </p:nvPicPr>
        <p:blipFill>
          <a:blip r:embed="rId2" cstate="print"/>
          <a:stretch>
            <a:fillRect/>
          </a:stretch>
        </p:blipFill>
        <p:spPr>
          <a:xfrm>
            <a:off x="7752185" y="260648"/>
            <a:ext cx="2619375" cy="1752600"/>
          </a:xfrm>
          <a:prstGeom prst="rect">
            <a:avLst/>
          </a:prstGeom>
        </p:spPr>
      </p:pic>
      <p:sp>
        <p:nvSpPr>
          <p:cNvPr id="2" name="Titre 1"/>
          <p:cNvSpPr>
            <a:spLocks noGrp="1"/>
          </p:cNvSpPr>
          <p:nvPr>
            <p:ph type="title"/>
          </p:nvPr>
        </p:nvSpPr>
        <p:spPr/>
        <p:txBody>
          <a:bodyPr>
            <a:normAutofit fontScale="90000"/>
          </a:bodyPr>
          <a:lstStyle/>
          <a:p>
            <a:pPr algn="l"/>
            <a:r>
              <a:rPr lang="fr-CA" dirty="0"/>
              <a:t>Stratégies d’adaptation au changement </a:t>
            </a:r>
          </a:p>
        </p:txBody>
      </p:sp>
      <p:sp>
        <p:nvSpPr>
          <p:cNvPr id="3" name="Espace réservé du contenu 2"/>
          <p:cNvSpPr>
            <a:spLocks noGrp="1"/>
          </p:cNvSpPr>
          <p:nvPr>
            <p:ph idx="1"/>
          </p:nvPr>
        </p:nvSpPr>
        <p:spPr/>
        <p:txBody>
          <a:bodyPr>
            <a:normAutofit fontScale="92500" lnSpcReduction="20000"/>
          </a:bodyPr>
          <a:lstStyle/>
          <a:p>
            <a:pPr>
              <a:buNone/>
            </a:pPr>
            <a:r>
              <a:rPr lang="fr-CA" b="1" dirty="0"/>
              <a:t>Quoi ?</a:t>
            </a:r>
          </a:p>
          <a:p>
            <a:pPr>
              <a:buNone/>
            </a:pPr>
            <a:r>
              <a:rPr lang="fr-CA" dirty="0"/>
              <a:t>     La manière dont chaque personne fait face aux défis qu’elle doit relever dans  sa vie </a:t>
            </a:r>
          </a:p>
          <a:p>
            <a:pPr>
              <a:buNone/>
            </a:pPr>
            <a:r>
              <a:rPr lang="fr-CA" b="1" dirty="0"/>
              <a:t>Quand ?</a:t>
            </a:r>
          </a:p>
          <a:p>
            <a:pPr>
              <a:buNone/>
            </a:pPr>
            <a:r>
              <a:rPr lang="fr-CA" dirty="0"/>
              <a:t>Devant un problème ou lorsqu’on souhaite débuter un processus de changement</a:t>
            </a:r>
          </a:p>
          <a:p>
            <a:pPr>
              <a:buNone/>
            </a:pPr>
            <a:r>
              <a:rPr lang="fr-CA" dirty="0"/>
              <a:t> </a:t>
            </a:r>
            <a:r>
              <a:rPr lang="fr-CA" b="1" dirty="0"/>
              <a:t>Comment ? </a:t>
            </a:r>
          </a:p>
          <a:p>
            <a:pPr>
              <a:buNone/>
            </a:pPr>
            <a:r>
              <a:rPr lang="fr-CA" dirty="0"/>
              <a:t> Il y en a deux type  :  stratégies productives et non productives </a:t>
            </a:r>
          </a:p>
          <a:p>
            <a:pPr>
              <a:buNone/>
            </a:pPr>
            <a:r>
              <a:rPr lang="fr-CA" b="1" dirty="0"/>
              <a:t>Pourquoi ?</a:t>
            </a:r>
          </a:p>
          <a:p>
            <a:pPr>
              <a:buNone/>
            </a:pPr>
            <a:r>
              <a:rPr lang="fr-CA" dirty="0"/>
              <a:t>Tout changement ou  situation problème amène un déséquilibre (inconfort),  la personne cherche une solution   </a:t>
            </a:r>
          </a:p>
          <a:p>
            <a:pPr>
              <a:buNone/>
            </a:pPr>
            <a:endParaRPr lang="fr-CA" dirty="0"/>
          </a:p>
          <a:p>
            <a:pPr>
              <a:buNone/>
            </a:pPr>
            <a:endParaRPr lang="fr-CA" dirty="0"/>
          </a:p>
          <a:p>
            <a:pPr>
              <a:buNone/>
            </a:pPr>
            <a:endParaRPr lang="fr-CA" dirty="0"/>
          </a:p>
        </p:txBody>
      </p:sp>
    </p:spTree>
    <p:extLst>
      <p:ext uri="{BB962C8B-B14F-4D97-AF65-F5344CB8AC3E}">
        <p14:creationId xmlns:p14="http://schemas.microsoft.com/office/powerpoint/2010/main" val="82789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6920" y="499534"/>
            <a:ext cx="8079581" cy="985251"/>
          </a:xfrm>
        </p:spPr>
        <p:txBody>
          <a:bodyPr>
            <a:normAutofit/>
          </a:bodyPr>
          <a:lstStyle/>
          <a:p>
            <a:pPr algn="l"/>
            <a:r>
              <a:rPr lang="fr-CA" sz="3200" dirty="0"/>
              <a:t>Pour m’adapter à un changement </a:t>
            </a:r>
            <a:br>
              <a:rPr lang="fr-CA" sz="3200" dirty="0"/>
            </a:br>
            <a:r>
              <a:rPr lang="fr-CA" sz="3200" dirty="0"/>
              <a:t>2 types de </a:t>
            </a:r>
            <a:r>
              <a:rPr lang="fr-CA" sz="3200" dirty="0"/>
              <a:t>stratégies</a:t>
            </a:r>
            <a:endParaRPr lang="fr-CA" sz="3200" dirty="0"/>
          </a:p>
        </p:txBody>
      </p:sp>
      <p:graphicFrame>
        <p:nvGraphicFramePr>
          <p:cNvPr id="4" name="Espace réservé du contenu 3"/>
          <p:cNvGraphicFramePr>
            <a:graphicFrameLocks noGrp="1"/>
          </p:cNvGraphicFramePr>
          <p:nvPr>
            <p:ph idx="1"/>
          </p:nvPr>
        </p:nvGraphicFramePr>
        <p:xfrm>
          <a:off x="1981200" y="1600201"/>
          <a:ext cx="8219256" cy="4333535"/>
        </p:xfrm>
        <a:graphic>
          <a:graphicData uri="http://schemas.openxmlformats.org/drawingml/2006/table">
            <a:tbl>
              <a:tblPr firstRow="1" bandRow="1">
                <a:tableStyleId>{5C22544A-7EE6-4342-B048-85BDC9FD1C3A}</a:tableStyleId>
              </a:tblPr>
              <a:tblGrid>
                <a:gridCol w="4104228">
                  <a:extLst>
                    <a:ext uri="{9D8B030D-6E8A-4147-A177-3AD203B41FA5}">
                      <a16:colId xmlns:a16="http://schemas.microsoft.com/office/drawing/2014/main" val="20000"/>
                    </a:ext>
                  </a:extLst>
                </a:gridCol>
                <a:gridCol w="4115028">
                  <a:extLst>
                    <a:ext uri="{9D8B030D-6E8A-4147-A177-3AD203B41FA5}">
                      <a16:colId xmlns:a16="http://schemas.microsoft.com/office/drawing/2014/main" val="20001"/>
                    </a:ext>
                  </a:extLst>
                </a:gridCol>
              </a:tblGrid>
              <a:tr h="675935">
                <a:tc>
                  <a:txBody>
                    <a:bodyPr/>
                    <a:lstStyle/>
                    <a:p>
                      <a:pPr algn="ctr"/>
                      <a:r>
                        <a:rPr lang="fr-CA" sz="3200" dirty="0"/>
                        <a:t>Productives</a:t>
                      </a:r>
                    </a:p>
                  </a:txBody>
                  <a:tcPr anchor="ctr"/>
                </a:tc>
                <a:tc>
                  <a:txBody>
                    <a:bodyPr/>
                    <a:lstStyle/>
                    <a:p>
                      <a:pPr algn="ctr"/>
                      <a:r>
                        <a:rPr lang="fr-CA" sz="2800" dirty="0">
                          <a:solidFill>
                            <a:schemeClr val="bg1"/>
                          </a:solidFill>
                        </a:rPr>
                        <a:t>Non productives</a:t>
                      </a:r>
                    </a:p>
                  </a:txBody>
                  <a:tcPr anchor="ctr"/>
                </a:tc>
                <a:extLst>
                  <a:ext uri="{0D108BD9-81ED-4DB2-BD59-A6C34878D82A}">
                    <a16:rowId xmlns:a16="http://schemas.microsoft.com/office/drawing/2014/main" val="10000"/>
                  </a:ext>
                </a:extLst>
              </a:tr>
              <a:tr h="3529129">
                <a:tc>
                  <a:txBody>
                    <a:bodyPr/>
                    <a:lstStyle/>
                    <a:p>
                      <a:endParaRPr lang="fr-CA" dirty="0"/>
                    </a:p>
                    <a:p>
                      <a:r>
                        <a:rPr lang="fr-CA" dirty="0"/>
                        <a:t>Stratégies </a:t>
                      </a:r>
                      <a:r>
                        <a:rPr lang="fr-CA" b="1" dirty="0">
                          <a:solidFill>
                            <a:srgbClr val="00B050"/>
                          </a:solidFill>
                        </a:rPr>
                        <a:t>efficaces </a:t>
                      </a:r>
                      <a:r>
                        <a:rPr lang="fr-CA" dirty="0"/>
                        <a:t>pour favoriser</a:t>
                      </a:r>
                      <a:r>
                        <a:rPr lang="fr-CA" baseline="0" dirty="0"/>
                        <a:t> le changement et atteindre nos objectifs</a:t>
                      </a:r>
                    </a:p>
                    <a:p>
                      <a:endParaRPr lang="fr-CA" baseline="0" dirty="0"/>
                    </a:p>
                    <a:p>
                      <a:r>
                        <a:rPr lang="fr-CA" baseline="0" dirty="0"/>
                        <a:t>Elles permettent à la personne qui les utilise d’être à la fois </a:t>
                      </a:r>
                      <a:r>
                        <a:rPr lang="fr-CA" baseline="0" dirty="0" err="1"/>
                        <a:t>pro-active</a:t>
                      </a:r>
                      <a:r>
                        <a:rPr lang="fr-CA" baseline="0" dirty="0"/>
                        <a:t> dans sa démarche tout en étant positive</a:t>
                      </a:r>
                    </a:p>
                    <a:p>
                      <a:endParaRPr lang="fr-CA" baseline="0" dirty="0"/>
                    </a:p>
                    <a:p>
                      <a:r>
                        <a:rPr lang="fr-CA" baseline="0" dirty="0"/>
                        <a:t>Elles vont permettre à la personne de ressentir un mieux-être sur le plan physique et émotionnel </a:t>
                      </a:r>
                    </a:p>
                    <a:p>
                      <a:endParaRPr lang="fr-CA" baseline="0" dirty="0"/>
                    </a:p>
                    <a:p>
                      <a:endParaRPr lang="fr-CA" dirty="0"/>
                    </a:p>
                  </a:txBody>
                  <a:tcPr/>
                </a:tc>
                <a:tc>
                  <a:txBody>
                    <a:bodyPr/>
                    <a:lstStyle/>
                    <a:p>
                      <a:endParaRPr lang="fr-CA" dirty="0"/>
                    </a:p>
                    <a:p>
                      <a:r>
                        <a:rPr lang="fr-CA" dirty="0"/>
                        <a:t>Stratégies </a:t>
                      </a:r>
                      <a:r>
                        <a:rPr lang="fr-CA" dirty="0">
                          <a:solidFill>
                            <a:srgbClr val="FF0000"/>
                          </a:solidFill>
                        </a:rPr>
                        <a:t>Inefficaces</a:t>
                      </a:r>
                      <a:r>
                        <a:rPr lang="fr-CA" dirty="0"/>
                        <a:t> pour favoriser</a:t>
                      </a:r>
                      <a:r>
                        <a:rPr lang="fr-CA" baseline="0" dirty="0"/>
                        <a:t> le changement et atteindre nos objectifs</a:t>
                      </a:r>
                    </a:p>
                    <a:p>
                      <a:endParaRPr lang="fr-CA" baseline="0" dirty="0"/>
                    </a:p>
                    <a:p>
                      <a:r>
                        <a:rPr lang="fr-CA" baseline="0" dirty="0"/>
                        <a:t>Elle sont parfois le reflet de vieilles habitudes très ancrées, de nos expériences personnelles</a:t>
                      </a:r>
                    </a:p>
                    <a:p>
                      <a:endParaRPr lang="fr-CA" baseline="0" dirty="0"/>
                    </a:p>
                    <a:p>
                      <a:r>
                        <a:rPr lang="fr-CA" baseline="0" dirty="0"/>
                        <a:t>Parfois peuvent nuire sur le plan physique et émotionnel</a:t>
                      </a:r>
                    </a:p>
                    <a:p>
                      <a:endParaRPr lang="fr-CA" baseline="0" dirty="0"/>
                    </a:p>
                    <a:p>
                      <a:endParaRPr lang="fr-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1976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Les obstacles au changement </a:t>
            </a:r>
          </a:p>
        </p:txBody>
      </p:sp>
      <p:sp>
        <p:nvSpPr>
          <p:cNvPr id="3" name="Espace réservé du contenu 2"/>
          <p:cNvSpPr>
            <a:spLocks noGrp="1"/>
          </p:cNvSpPr>
          <p:nvPr>
            <p:ph idx="1"/>
          </p:nvPr>
        </p:nvSpPr>
        <p:spPr/>
        <p:txBody>
          <a:bodyPr/>
          <a:lstStyle/>
          <a:p>
            <a:pPr>
              <a:buNone/>
            </a:pPr>
            <a:r>
              <a:rPr lang="fr-CA" dirty="0"/>
              <a:t>Mon plan de sabotage</a:t>
            </a:r>
            <a:r>
              <a:rPr lang="fr-CA" b="1" dirty="0"/>
              <a:t>… ET de changement</a:t>
            </a:r>
          </a:p>
          <a:p>
            <a:endParaRPr lang="fr-CA" dirty="0"/>
          </a:p>
          <a:p>
            <a:endParaRPr lang="fr-CA" dirty="0"/>
          </a:p>
          <a:p>
            <a:endParaRPr lang="fr-CA" dirty="0"/>
          </a:p>
        </p:txBody>
      </p:sp>
      <p:pic>
        <p:nvPicPr>
          <p:cNvPr id="4" name="Image 3" descr="réussite_échec.bmp"/>
          <p:cNvPicPr>
            <a:picLocks noChangeAspect="1"/>
          </p:cNvPicPr>
          <p:nvPr/>
        </p:nvPicPr>
        <p:blipFill>
          <a:blip r:embed="rId3" cstate="print"/>
          <a:stretch>
            <a:fillRect/>
          </a:stretch>
        </p:blipFill>
        <p:spPr>
          <a:xfrm>
            <a:off x="6528049" y="2852937"/>
            <a:ext cx="3644999" cy="2451315"/>
          </a:xfrm>
          <a:prstGeom prst="rect">
            <a:avLst/>
          </a:prstGeom>
        </p:spPr>
      </p:pic>
      <p:pic>
        <p:nvPicPr>
          <p:cNvPr id="5" name="Image 4" descr="auto.jpg"/>
          <p:cNvPicPr>
            <a:picLocks noChangeAspect="1"/>
          </p:cNvPicPr>
          <p:nvPr/>
        </p:nvPicPr>
        <p:blipFill>
          <a:blip r:embed="rId4" cstate="print"/>
          <a:stretch>
            <a:fillRect/>
          </a:stretch>
        </p:blipFill>
        <p:spPr>
          <a:xfrm>
            <a:off x="2207569" y="2348880"/>
            <a:ext cx="4176463" cy="3480386"/>
          </a:xfrm>
          <a:prstGeom prst="rect">
            <a:avLst/>
          </a:prstGeom>
        </p:spPr>
      </p:pic>
    </p:spTree>
    <p:extLst>
      <p:ext uri="{BB962C8B-B14F-4D97-AF65-F5344CB8AC3E}">
        <p14:creationId xmlns:p14="http://schemas.microsoft.com/office/powerpoint/2010/main" val="530528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Nos outils…  </a:t>
            </a:r>
            <a:endParaRPr lang="fr-CA" dirty="0"/>
          </a:p>
        </p:txBody>
      </p:sp>
      <p:sp>
        <p:nvSpPr>
          <p:cNvPr id="3" name="Espace réservé du contenu 2"/>
          <p:cNvSpPr>
            <a:spLocks noGrp="1"/>
          </p:cNvSpPr>
          <p:nvPr>
            <p:ph idx="1"/>
          </p:nvPr>
        </p:nvSpPr>
        <p:spPr>
          <a:xfrm>
            <a:off x="838200" y="1690688"/>
            <a:ext cx="10515600" cy="4486275"/>
          </a:xfrm>
        </p:spPr>
        <p:txBody>
          <a:bodyPr>
            <a:normAutofit/>
          </a:bodyPr>
          <a:lstStyle/>
          <a:p>
            <a:r>
              <a:rPr lang="fr-CA" dirty="0" smtClean="0"/>
              <a:t>Le temps!  </a:t>
            </a:r>
          </a:p>
          <a:p>
            <a:r>
              <a:rPr lang="fr-CA" dirty="0" smtClean="0"/>
              <a:t>Favoriser la répétition</a:t>
            </a:r>
          </a:p>
          <a:p>
            <a:r>
              <a:rPr lang="fr-CA" dirty="0" smtClean="0"/>
              <a:t>Bienveillance et rappel du processus de changement (résistance au changement)</a:t>
            </a:r>
          </a:p>
          <a:p>
            <a:r>
              <a:rPr lang="fr-CA" dirty="0" smtClean="0"/>
              <a:t>Développer le sentiment d’efficacité personnelle de l’élève </a:t>
            </a:r>
          </a:p>
          <a:p>
            <a:r>
              <a:rPr lang="fr-CA" dirty="0" smtClean="0"/>
              <a:t>Collaboration entre les membres de l’équipe-école (élève, enseignant, direction, tuteur, PNE)</a:t>
            </a:r>
          </a:p>
          <a:p>
            <a:r>
              <a:rPr lang="fr-CA" dirty="0" smtClean="0"/>
              <a:t>Plan d’aide à l’apprentissage </a:t>
            </a:r>
          </a:p>
          <a:p>
            <a:r>
              <a:rPr lang="fr-CA" dirty="0" smtClean="0"/>
              <a:t>Suivi en sous-groupe de besoins ou en individuel pour aller plus loin</a:t>
            </a:r>
          </a:p>
          <a:p>
            <a:endParaRPr lang="fr-CA" dirty="0" smtClean="0"/>
          </a:p>
          <a:p>
            <a:endParaRPr lang="fr-CA" dirty="0"/>
          </a:p>
        </p:txBody>
      </p:sp>
    </p:spTree>
    <p:extLst>
      <p:ext uri="{BB962C8B-B14F-4D97-AF65-F5344CB8AC3E}">
        <p14:creationId xmlns:p14="http://schemas.microsoft.com/office/powerpoint/2010/main" val="1026762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Vos questions ?</a:t>
            </a:r>
            <a:endParaRPr lang="fr-CA"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532" y="1690688"/>
            <a:ext cx="6912935" cy="4562023"/>
          </a:xfrm>
          <a:prstGeom prst="rect">
            <a:avLst/>
          </a:prstGeom>
        </p:spPr>
      </p:pic>
    </p:spTree>
    <p:extLst>
      <p:ext uri="{BB962C8B-B14F-4D97-AF65-F5344CB8AC3E}">
        <p14:creationId xmlns:p14="http://schemas.microsoft.com/office/powerpoint/2010/main" val="2785772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Références </a:t>
            </a:r>
            <a:endParaRPr lang="fr-CA" dirty="0"/>
          </a:p>
        </p:txBody>
      </p:sp>
      <p:sp>
        <p:nvSpPr>
          <p:cNvPr id="3" name="Espace réservé du contenu 2"/>
          <p:cNvSpPr>
            <a:spLocks noGrp="1"/>
          </p:cNvSpPr>
          <p:nvPr>
            <p:ph idx="1"/>
          </p:nvPr>
        </p:nvSpPr>
        <p:spPr>
          <a:xfrm>
            <a:off x="838200" y="1690687"/>
            <a:ext cx="10515600" cy="4773907"/>
          </a:xfrm>
        </p:spPr>
        <p:txBody>
          <a:bodyPr>
            <a:noAutofit/>
          </a:bodyPr>
          <a:lstStyle/>
          <a:p>
            <a:r>
              <a:rPr lang="fr-CA" sz="1600" dirty="0"/>
              <a:t>Beaulieu, </a:t>
            </a:r>
            <a:r>
              <a:rPr lang="fr-CA" sz="1600" dirty="0" err="1"/>
              <a:t>Danie</a:t>
            </a:r>
            <a:r>
              <a:rPr lang="fr-CA" sz="1600" dirty="0"/>
              <a:t> (inconnue) Bye </a:t>
            </a:r>
            <a:r>
              <a:rPr lang="fr-CA" sz="1600" dirty="0" err="1"/>
              <a:t>Bye</a:t>
            </a:r>
            <a:r>
              <a:rPr lang="fr-CA" sz="1600" dirty="0"/>
              <a:t> Anxiété Comment gérer l’anxiété avec impact!  Académie Impact Éditions.  24 pages </a:t>
            </a:r>
          </a:p>
          <a:p>
            <a:r>
              <a:rPr lang="fr-CA" sz="1600" dirty="0" smtClean="0"/>
              <a:t> </a:t>
            </a:r>
            <a:r>
              <a:rPr lang="fr-CA" sz="1600" dirty="0"/>
              <a:t>Brandon, Catherine et Erica </a:t>
            </a:r>
            <a:r>
              <a:rPr lang="fr-CA" sz="1600" dirty="0" err="1"/>
              <a:t>Frydenberg</a:t>
            </a:r>
            <a:r>
              <a:rPr lang="fr-CA" sz="1600" dirty="0"/>
              <a:t>  () Apprendre à faire face Programme de développement pour des habiletés de coping pour adolescents Adaptation : Jocelyne Pronovost, Michelle Dumont, Danielle Leclerc 160 </a:t>
            </a:r>
            <a:r>
              <a:rPr lang="fr-CA" sz="1600" dirty="0" smtClean="0"/>
              <a:t>pages</a:t>
            </a:r>
          </a:p>
          <a:p>
            <a:r>
              <a:rPr lang="fr-CA" sz="1600" dirty="0" smtClean="0"/>
              <a:t>Delisle </a:t>
            </a:r>
            <a:r>
              <a:rPr lang="fr-CA" sz="1600" dirty="0"/>
              <a:t>Anne-Marie et Gagné, Caroline (2013) Et si ce n’était pas de la mauvaise volonté… ? Association PANDA Basses-Laurentides SUD-OUEST, 175 </a:t>
            </a:r>
            <a:r>
              <a:rPr lang="fr-CA" sz="1600" dirty="0" smtClean="0"/>
              <a:t>pages</a:t>
            </a:r>
            <a:endParaRPr lang="fr-CA" sz="1600" dirty="0"/>
          </a:p>
          <a:p>
            <a:r>
              <a:rPr lang="fr-CA" sz="1600" dirty="0"/>
              <a:t>Gagné Pierre Paul, Leblanc Normand et Rousseau, André (2009) Apprendre… Une question de stratégies Développer les habiletés liées aux fonctions exécutives. </a:t>
            </a:r>
            <a:r>
              <a:rPr lang="fr-CA" sz="1600" dirty="0" err="1"/>
              <a:t>Chenelière</a:t>
            </a:r>
            <a:r>
              <a:rPr lang="fr-CA" sz="1600" dirty="0"/>
              <a:t> Éducation.  198 </a:t>
            </a:r>
            <a:r>
              <a:rPr lang="fr-CA" sz="1600" dirty="0" smtClean="0"/>
              <a:t>pages</a:t>
            </a:r>
          </a:p>
          <a:p>
            <a:r>
              <a:rPr lang="fr-CA" sz="1600" dirty="0"/>
              <a:t>Jacques, Karine (2003) </a:t>
            </a:r>
            <a:r>
              <a:rPr lang="fr-CA" sz="1600" i="1" dirty="0"/>
              <a:t>Mémoire, mémoire, dis-moi qui je suis</a:t>
            </a:r>
            <a:r>
              <a:rPr lang="fr-CA" sz="1600" dirty="0"/>
              <a:t>, </a:t>
            </a:r>
            <a:r>
              <a:rPr lang="fr-CA" sz="1600" dirty="0" err="1"/>
              <a:t>après-cours</a:t>
            </a:r>
            <a:r>
              <a:rPr lang="fr-CA" sz="1600" dirty="0"/>
              <a:t> FGA, CSRS</a:t>
            </a:r>
            <a:r>
              <a:rPr lang="fr-CA" sz="1600" dirty="0" smtClean="0"/>
              <a:t>.</a:t>
            </a:r>
          </a:p>
          <a:p>
            <a:r>
              <a:rPr lang="fr-CA" sz="1600" dirty="0"/>
              <a:t>Le Blanc Marc et Le Blanc Trudeau Pierrette (2006) </a:t>
            </a:r>
            <a:r>
              <a:rPr lang="fr-CA" sz="1600" i="1" dirty="0"/>
              <a:t>Approche cognitive comportementale – activités individuelles -</a:t>
            </a:r>
            <a:r>
              <a:rPr lang="fr-CA" sz="1600" dirty="0"/>
              <a:t> </a:t>
            </a:r>
            <a:r>
              <a:rPr lang="fr-CA" sz="1600" i="1" dirty="0"/>
              <a:t>L’activité d’auto-observation et la restructuration cognitive</a:t>
            </a:r>
            <a:r>
              <a:rPr lang="fr-CA" sz="1600" dirty="0"/>
              <a:t>, </a:t>
            </a:r>
            <a:r>
              <a:rPr lang="fr-CA" sz="1600" dirty="0" err="1"/>
              <a:t>Boscoville</a:t>
            </a:r>
            <a:r>
              <a:rPr lang="fr-CA" sz="1600" dirty="0"/>
              <a:t> 2000, Montréal 47 pages</a:t>
            </a:r>
          </a:p>
          <a:p>
            <a:r>
              <a:rPr lang="fr-CA" sz="1600" dirty="0"/>
              <a:t>Le Blanc Trudeau Pierrette, Bernier Marc et Le Blanc Marc (2005) </a:t>
            </a:r>
            <a:r>
              <a:rPr lang="fr-CA" sz="1600" i="1" dirty="0"/>
              <a:t>Approche cognitive comportementale – activités d’apprentissage en groupe – L’activité d’apprentissage de moyens et d’habiletés pour la gestion du stress</a:t>
            </a:r>
            <a:r>
              <a:rPr lang="fr-CA" sz="1600" dirty="0"/>
              <a:t>, </a:t>
            </a:r>
            <a:r>
              <a:rPr lang="fr-CA" sz="1600" dirty="0" err="1"/>
              <a:t>Boscoville</a:t>
            </a:r>
            <a:r>
              <a:rPr lang="fr-CA" sz="1600" dirty="0"/>
              <a:t> 2000, Montréal 39 </a:t>
            </a:r>
            <a:r>
              <a:rPr lang="fr-CA" sz="1600" dirty="0" smtClean="0"/>
              <a:t>pages</a:t>
            </a:r>
            <a:endParaRPr lang="fr-CA" sz="1600" dirty="0"/>
          </a:p>
          <a:p>
            <a:r>
              <a:rPr lang="fr-CA" sz="1600" dirty="0" err="1" smtClean="0"/>
              <a:t>Prochaska</a:t>
            </a:r>
            <a:r>
              <a:rPr lang="fr-CA" sz="1600" dirty="0"/>
              <a:t>, J.O et </a:t>
            </a:r>
            <a:r>
              <a:rPr lang="fr-CA" sz="1600" dirty="0" err="1"/>
              <a:t>DiClemente</a:t>
            </a:r>
            <a:r>
              <a:rPr lang="fr-CA" sz="1600" dirty="0"/>
              <a:t>, Carlos C.</a:t>
            </a:r>
            <a:r>
              <a:rPr lang="fr-CA" sz="1600" i="1" dirty="0"/>
              <a:t> (</a:t>
            </a:r>
            <a:r>
              <a:rPr lang="fr-CA" sz="1600" dirty="0"/>
              <a:t>1991) </a:t>
            </a:r>
            <a:r>
              <a:rPr lang="fr-CA" sz="1600" i="1" dirty="0" err="1"/>
              <a:t>Motivational</a:t>
            </a:r>
            <a:r>
              <a:rPr lang="fr-CA" sz="1600" i="1" dirty="0"/>
              <a:t> </a:t>
            </a:r>
            <a:r>
              <a:rPr lang="fr-CA" sz="1600" i="1" dirty="0" err="1"/>
              <a:t>Interviewing</a:t>
            </a:r>
            <a:r>
              <a:rPr lang="fr-CA" sz="1600" dirty="0"/>
              <a:t>, </a:t>
            </a:r>
            <a:r>
              <a:rPr lang="fr-CA" sz="1600" dirty="0" err="1"/>
              <a:t>NewYork</a:t>
            </a:r>
            <a:r>
              <a:rPr lang="fr-CA" sz="1600" dirty="0"/>
              <a:t>, </a:t>
            </a:r>
            <a:r>
              <a:rPr lang="fr-CA" sz="1600" dirty="0" err="1"/>
              <a:t>Cliford</a:t>
            </a:r>
            <a:r>
              <a:rPr lang="fr-CA" sz="1600" dirty="0"/>
              <a:t> </a:t>
            </a:r>
            <a:r>
              <a:rPr lang="fr-CA" sz="1600" dirty="0" err="1"/>
              <a:t>Press</a:t>
            </a:r>
            <a:r>
              <a:rPr lang="fr-CA" sz="1600" dirty="0"/>
              <a:t> (Traduction et adaptation de Miller et </a:t>
            </a:r>
            <a:r>
              <a:rPr lang="fr-CA" sz="1600" dirty="0" err="1"/>
              <a:t>Rollnick</a:t>
            </a:r>
            <a:r>
              <a:rPr lang="fr-CA" sz="1600" dirty="0" smtClean="0"/>
              <a:t>)</a:t>
            </a:r>
            <a:endParaRPr lang="fr-CA" sz="1600" dirty="0"/>
          </a:p>
          <a:p>
            <a:r>
              <a:rPr lang="fr-CA" sz="1600" dirty="0" err="1" smtClean="0"/>
              <a:t>Stroop</a:t>
            </a:r>
            <a:r>
              <a:rPr lang="fr-CA" sz="1600" dirty="0" smtClean="0"/>
              <a:t> </a:t>
            </a:r>
            <a:r>
              <a:rPr lang="fr-CA" sz="1600" dirty="0"/>
              <a:t>JR. (1935). </a:t>
            </a:r>
            <a:r>
              <a:rPr lang="en-CA" sz="1600" dirty="0"/>
              <a:t>Studies of interference in serial verbal reactions. </a:t>
            </a:r>
            <a:r>
              <a:rPr lang="fr-CA" sz="1600" dirty="0"/>
              <a:t>Journal of </a:t>
            </a:r>
            <a:r>
              <a:rPr lang="fr-CA" sz="1600" dirty="0" err="1"/>
              <a:t>Experimental</a:t>
            </a:r>
            <a:r>
              <a:rPr lang="fr-CA" sz="1600" dirty="0"/>
              <a:t> Psychology</a:t>
            </a:r>
          </a:p>
          <a:p>
            <a:r>
              <a:rPr lang="fr-CA" sz="1600" dirty="0" smtClean="0"/>
              <a:t>Vincent</a:t>
            </a:r>
            <a:r>
              <a:rPr lang="fr-CA" sz="1600" dirty="0"/>
              <a:t>, Annick (2007 )  Mon cerveau a encore besoin de lunettes : le TDAH chez l’adulte.  Impact! Éditions. 96 pages </a:t>
            </a:r>
          </a:p>
        </p:txBody>
      </p:sp>
    </p:spTree>
    <p:extLst>
      <p:ext uri="{BB962C8B-B14F-4D97-AF65-F5344CB8AC3E}">
        <p14:creationId xmlns:p14="http://schemas.microsoft.com/office/powerpoint/2010/main" val="3882265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Sites internet consultés</a:t>
            </a:r>
            <a:endParaRPr lang="fr-CA" dirty="0"/>
          </a:p>
        </p:txBody>
      </p:sp>
      <p:sp>
        <p:nvSpPr>
          <p:cNvPr id="3" name="Espace réservé du contenu 2"/>
          <p:cNvSpPr>
            <a:spLocks noGrp="1"/>
          </p:cNvSpPr>
          <p:nvPr>
            <p:ph idx="1"/>
          </p:nvPr>
        </p:nvSpPr>
        <p:spPr/>
        <p:txBody>
          <a:bodyPr/>
          <a:lstStyle/>
          <a:p>
            <a:endParaRPr lang="fr-CA" u="sng" dirty="0" smtClean="0">
              <a:hlinkClick r:id="rId2"/>
            </a:endParaRPr>
          </a:p>
          <a:p>
            <a:r>
              <a:rPr lang="fr-CA" u="sng" dirty="0" smtClean="0">
                <a:hlinkClick r:id="rId2"/>
              </a:rPr>
              <a:t>http</a:t>
            </a:r>
            <a:r>
              <a:rPr lang="fr-CA" u="sng" dirty="0">
                <a:hlinkClick r:id="rId2"/>
              </a:rPr>
              <a:t>://</a:t>
            </a:r>
            <a:r>
              <a:rPr lang="fr-CA" u="sng" dirty="0" smtClean="0">
                <a:hlinkClick r:id="rId2"/>
              </a:rPr>
              <a:t>www.attentiondeficit-info.com</a:t>
            </a:r>
            <a:r>
              <a:rPr lang="fr-CA" u="sng" dirty="0" smtClean="0"/>
              <a:t> </a:t>
            </a:r>
            <a:r>
              <a:rPr lang="fr-CA" dirty="0" smtClean="0"/>
              <a:t> (Dr. Annick Vincent)</a:t>
            </a:r>
            <a:endParaRPr lang="fr-CA" u="sng" dirty="0" smtClean="0"/>
          </a:p>
          <a:p>
            <a:r>
              <a:rPr lang="fr-CA" u="sng" dirty="0">
                <a:hlinkClick r:id="rId3"/>
              </a:rPr>
              <a:t>http://fantadys.com/</a:t>
            </a:r>
            <a:endParaRPr lang="fr-CA" dirty="0"/>
          </a:p>
          <a:p>
            <a:r>
              <a:rPr lang="fr-CA" u="sng" dirty="0">
                <a:hlinkClick r:id="rId4"/>
              </a:rPr>
              <a:t>http://</a:t>
            </a:r>
            <a:r>
              <a:rPr lang="fr-CA" u="sng" dirty="0" smtClean="0">
                <a:hlinkClick r:id="rId4"/>
              </a:rPr>
              <a:t>www.mesacosan.com/developpement-personnel/arretez-de-vous-saboter-a1992.html</a:t>
            </a:r>
            <a:endParaRPr lang="fr-CA" u="sng" dirty="0" smtClean="0"/>
          </a:p>
          <a:p>
            <a:r>
              <a:rPr lang="fr-CA" dirty="0">
                <a:hlinkClick r:id="rId5"/>
              </a:rPr>
              <a:t>http://</a:t>
            </a:r>
            <a:r>
              <a:rPr lang="fr-CA" dirty="0" smtClean="0">
                <a:hlinkClick r:id="rId5"/>
              </a:rPr>
              <a:t>lecerveau.mcgill.ca/</a:t>
            </a:r>
            <a:endParaRPr lang="fr-CA" dirty="0" smtClean="0"/>
          </a:p>
          <a:p>
            <a:endParaRPr lang="fr-CA" dirty="0"/>
          </a:p>
          <a:p>
            <a:endParaRPr lang="fr-CA" dirty="0"/>
          </a:p>
          <a:p>
            <a:endParaRPr lang="fr-CA" dirty="0"/>
          </a:p>
        </p:txBody>
      </p:sp>
    </p:spTree>
    <p:extLst>
      <p:ext uri="{BB962C8B-B14F-4D97-AF65-F5344CB8AC3E}">
        <p14:creationId xmlns:p14="http://schemas.microsoft.com/office/powerpoint/2010/main" val="405466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Qui sommes-nous?  Notre Centre</a:t>
            </a:r>
            <a:endParaRPr lang="fr-CA" dirty="0"/>
          </a:p>
        </p:txBody>
      </p:sp>
      <p:pic>
        <p:nvPicPr>
          <p:cNvPr id="1025" name="Picture 1" descr="COMMISSION SCOLAIRE &#10;ARIE-VICTORIN &#10;entre d'éducation &#10;Ides adultes &#10;AntoineZBrossard &#10;5885, ave. Auteuil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90688"/>
            <a:ext cx="4745182" cy="355888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762846" y="1690688"/>
            <a:ext cx="5975497" cy="4524315"/>
          </a:xfrm>
          <a:prstGeom prst="rect">
            <a:avLst/>
          </a:prstGeom>
          <a:noFill/>
        </p:spPr>
        <p:txBody>
          <a:bodyPr wrap="square" rtlCol="0">
            <a:spAutoFit/>
          </a:bodyPr>
          <a:lstStyle/>
          <a:p>
            <a:pPr marL="342900" indent="-342900">
              <a:buFont typeface="Arial" panose="020B0604020202020204" pitchFamily="34" charset="0"/>
              <a:buChar char="•"/>
            </a:pPr>
            <a:r>
              <a:rPr lang="fr-CA" sz="2400" dirty="0" smtClean="0"/>
              <a:t>Rive-Sud de Montréal</a:t>
            </a:r>
          </a:p>
          <a:p>
            <a:pPr marL="342900" indent="-342900">
              <a:buFont typeface="Arial" panose="020B0604020202020204" pitchFamily="34" charset="0"/>
              <a:buChar char="•"/>
            </a:pPr>
            <a:r>
              <a:rPr lang="fr-CA" sz="2400" dirty="0" smtClean="0"/>
              <a:t>1 groupe FBC </a:t>
            </a:r>
          </a:p>
          <a:p>
            <a:pPr marL="342900" indent="-342900">
              <a:buFont typeface="Arial" panose="020B0604020202020204" pitchFamily="34" charset="0"/>
              <a:buChar char="•"/>
            </a:pPr>
            <a:r>
              <a:rPr lang="fr-CA" sz="2400" dirty="0"/>
              <a:t>3</a:t>
            </a:r>
            <a:r>
              <a:rPr lang="fr-CA" sz="2400" dirty="0" smtClean="0"/>
              <a:t> groupe FBD </a:t>
            </a:r>
          </a:p>
          <a:p>
            <a:pPr marL="342900" indent="-342900">
              <a:buFont typeface="Arial" panose="020B0604020202020204" pitchFamily="34" charset="0"/>
              <a:buChar char="•"/>
            </a:pPr>
            <a:r>
              <a:rPr lang="fr-CA" sz="2400" dirty="0" smtClean="0"/>
              <a:t>Entrée en formation continue</a:t>
            </a:r>
          </a:p>
          <a:p>
            <a:pPr marL="342900" indent="-342900">
              <a:buFont typeface="Arial" panose="020B0604020202020204" pitchFamily="34" charset="0"/>
              <a:buChar char="•"/>
            </a:pPr>
            <a:r>
              <a:rPr lang="fr-CA" sz="2400" dirty="0" smtClean="0"/>
              <a:t>Environ 50% de nos élèves ont une langue maternelle autre que le français </a:t>
            </a:r>
          </a:p>
          <a:p>
            <a:pPr marL="342900" indent="-342900">
              <a:buFont typeface="Arial" panose="020B0604020202020204" pitchFamily="34" charset="0"/>
              <a:buChar char="•"/>
            </a:pPr>
            <a:r>
              <a:rPr lang="fr-CA" sz="2400" dirty="0" smtClean="0"/>
              <a:t>Plusieurs de nos élèves avaient un PI au secondaire </a:t>
            </a:r>
          </a:p>
          <a:p>
            <a:pPr marL="342900" indent="-342900">
              <a:buFont typeface="Arial" panose="020B0604020202020204" pitchFamily="34" charset="0"/>
              <a:buChar char="•"/>
            </a:pPr>
            <a:r>
              <a:rPr lang="fr-CA" sz="2400" dirty="0" smtClean="0"/>
              <a:t>Parcours de formation issus de l’Adaptation scolaire au secteur des jeunes (cheminement particulier de formation )</a:t>
            </a:r>
          </a:p>
          <a:p>
            <a:pPr marL="342900" indent="-342900">
              <a:buFont typeface="Arial" panose="020B0604020202020204" pitchFamily="34" charset="0"/>
              <a:buChar char="•"/>
            </a:pPr>
            <a:endParaRPr lang="fr-CA" sz="2400" dirty="0"/>
          </a:p>
        </p:txBody>
      </p:sp>
    </p:spTree>
    <p:extLst>
      <p:ext uri="{BB962C8B-B14F-4D97-AF65-F5344CB8AC3E}">
        <p14:creationId xmlns:p14="http://schemas.microsoft.com/office/powerpoint/2010/main" val="274385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Inspiration de départ</a:t>
            </a:r>
            <a:endParaRPr lang="fr-CA" dirty="0"/>
          </a:p>
        </p:txBody>
      </p:sp>
      <p:sp>
        <p:nvSpPr>
          <p:cNvPr id="3" name="Espace réservé du contenu 2"/>
          <p:cNvSpPr>
            <a:spLocks noGrp="1"/>
          </p:cNvSpPr>
          <p:nvPr>
            <p:ph idx="1"/>
          </p:nvPr>
        </p:nvSpPr>
        <p:spPr>
          <a:xfrm>
            <a:off x="3990839" y="1449977"/>
            <a:ext cx="6917872" cy="1619794"/>
          </a:xfrm>
        </p:spPr>
        <p:txBody>
          <a:bodyPr>
            <a:normAutofit/>
          </a:bodyPr>
          <a:lstStyle/>
          <a:p>
            <a:pPr marL="0" indent="0">
              <a:buNone/>
            </a:pPr>
            <a:endParaRPr lang="fr-CA" dirty="0"/>
          </a:p>
          <a:p>
            <a:pPr marL="0" indent="0">
              <a:buNone/>
            </a:pPr>
            <a:r>
              <a:rPr lang="fr-CA" dirty="0" smtClean="0"/>
              <a:t>Formation suivie en novembre 2013 </a:t>
            </a:r>
            <a:endParaRPr lang="fr-CA" dirty="0"/>
          </a:p>
          <a:p>
            <a:endParaRPr lang="fr-CA" dirty="0" smtClean="0"/>
          </a:p>
          <a:p>
            <a:endParaRPr lang="fr-CA" dirty="0"/>
          </a:p>
          <a:p>
            <a:endParaRPr lang="fr-CA" dirty="0" smtClean="0"/>
          </a:p>
          <a:p>
            <a:endParaRPr lang="fr-CA" sz="5800" dirty="0"/>
          </a:p>
          <a:p>
            <a:endParaRPr lang="fr-CA" dirty="0"/>
          </a:p>
        </p:txBody>
      </p:sp>
      <p:pic>
        <p:nvPicPr>
          <p:cNvPr id="5" name="Image 4"/>
          <p:cNvPicPr>
            <a:picLocks noChangeAspect="1"/>
          </p:cNvPicPr>
          <p:nvPr/>
        </p:nvPicPr>
        <p:blipFill>
          <a:blip r:embed="rId3"/>
          <a:stretch>
            <a:fillRect/>
          </a:stretch>
        </p:blipFill>
        <p:spPr>
          <a:xfrm>
            <a:off x="838200" y="1449977"/>
            <a:ext cx="3152639" cy="3867030"/>
          </a:xfrm>
          <a:prstGeom prst="rect">
            <a:avLst/>
          </a:prstGeom>
        </p:spPr>
      </p:pic>
      <p:sp>
        <p:nvSpPr>
          <p:cNvPr id="6" name="ZoneTexte 5"/>
          <p:cNvSpPr txBox="1"/>
          <p:nvPr/>
        </p:nvSpPr>
        <p:spPr>
          <a:xfrm>
            <a:off x="3990839" y="2501219"/>
            <a:ext cx="7362961" cy="2677656"/>
          </a:xfrm>
          <a:prstGeom prst="rect">
            <a:avLst/>
          </a:prstGeom>
          <a:noFill/>
        </p:spPr>
        <p:txBody>
          <a:bodyPr wrap="square" rtlCol="0">
            <a:spAutoFit/>
          </a:bodyPr>
          <a:lstStyle/>
          <a:p>
            <a:endParaRPr lang="fr-CA" sz="2800" dirty="0"/>
          </a:p>
          <a:p>
            <a:r>
              <a:rPr lang="fr-CA" sz="2800" dirty="0" smtClean="0"/>
              <a:t>Delisle </a:t>
            </a:r>
            <a:r>
              <a:rPr lang="fr-CA" sz="2800" dirty="0"/>
              <a:t>Anne-Marie et Gagné, Caroline (2013) </a:t>
            </a:r>
            <a:endParaRPr lang="fr-CA" sz="2800" dirty="0" smtClean="0"/>
          </a:p>
          <a:p>
            <a:r>
              <a:rPr lang="fr-CA" sz="2800" dirty="0" smtClean="0"/>
              <a:t>Et </a:t>
            </a:r>
            <a:r>
              <a:rPr lang="fr-CA" sz="2800" dirty="0"/>
              <a:t>si ce n’était pas de la mauvaise volonté… ? </a:t>
            </a:r>
          </a:p>
          <a:p>
            <a:endParaRPr lang="fr-CA" sz="2800" dirty="0" smtClean="0"/>
          </a:p>
          <a:p>
            <a:r>
              <a:rPr lang="fr-CA" sz="2800" dirty="0" smtClean="0"/>
              <a:t>Association </a:t>
            </a:r>
            <a:r>
              <a:rPr lang="fr-CA" sz="2800" dirty="0"/>
              <a:t>PANDA Basses-Laurentides SUD-OUEST, 175 pages</a:t>
            </a:r>
          </a:p>
        </p:txBody>
      </p:sp>
    </p:spTree>
    <p:extLst>
      <p:ext uri="{BB962C8B-B14F-4D97-AF65-F5344CB8AC3E}">
        <p14:creationId xmlns:p14="http://schemas.microsoft.com/office/powerpoint/2010/main" val="4280922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731266" cy="823189"/>
          </a:xfrm>
        </p:spPr>
        <p:txBody>
          <a:bodyPr/>
          <a:lstStyle/>
          <a:p>
            <a:r>
              <a:rPr lang="fr-CA" sz="3600" dirty="0" smtClean="0"/>
              <a:t>Programme d’ateliers « Reviens à la BASE »</a:t>
            </a:r>
            <a:endParaRPr lang="fr-CA" sz="3600" dirty="0"/>
          </a:p>
        </p:txBody>
      </p:sp>
      <p:sp>
        <p:nvSpPr>
          <p:cNvPr id="3" name="Espace réservé du contenu 2"/>
          <p:cNvSpPr>
            <a:spLocks noGrp="1"/>
          </p:cNvSpPr>
          <p:nvPr>
            <p:ph idx="1"/>
          </p:nvPr>
        </p:nvSpPr>
        <p:spPr>
          <a:xfrm>
            <a:off x="1103312" y="1531088"/>
            <a:ext cx="8946541" cy="4717311"/>
          </a:xfrm>
        </p:spPr>
        <p:txBody>
          <a:bodyPr/>
          <a:lstStyle/>
          <a:p>
            <a:r>
              <a:rPr lang="fr-CA" sz="3600" dirty="0" smtClean="0"/>
              <a:t>Élaboration automne 2014 </a:t>
            </a:r>
          </a:p>
          <a:p>
            <a:r>
              <a:rPr lang="fr-CA" sz="3600" dirty="0" smtClean="0"/>
              <a:t>1</a:t>
            </a:r>
            <a:r>
              <a:rPr lang="fr-CA" sz="3600" baseline="30000" dirty="0" smtClean="0"/>
              <a:t>ère</a:t>
            </a:r>
            <a:r>
              <a:rPr lang="fr-CA" sz="3600" dirty="0" smtClean="0"/>
              <a:t> cohorte Janvier 2015</a:t>
            </a:r>
          </a:p>
          <a:p>
            <a:r>
              <a:rPr lang="fr-CA" sz="3600" dirty="0" smtClean="0"/>
              <a:t>Les ateliers sont offerts à l’automne et à l’hiver depuis leur création (entre 30 et 40 élèves par année)</a:t>
            </a:r>
          </a:p>
          <a:p>
            <a:r>
              <a:rPr lang="fr-CA" sz="3600" dirty="0" smtClean="0"/>
              <a:t>Cohorte novembre </a:t>
            </a:r>
          </a:p>
          <a:p>
            <a:r>
              <a:rPr lang="fr-CA" sz="3600" dirty="0" smtClean="0"/>
              <a:t>Cohorte en février</a:t>
            </a:r>
          </a:p>
          <a:p>
            <a:endParaRPr lang="fr-CA" dirty="0" smtClean="0"/>
          </a:p>
          <a:p>
            <a:endParaRPr lang="fr-CA" dirty="0" smtClean="0"/>
          </a:p>
          <a:p>
            <a:endParaRPr lang="fr-CA" dirty="0"/>
          </a:p>
        </p:txBody>
      </p:sp>
    </p:spTree>
    <p:extLst>
      <p:ext uri="{BB962C8B-B14F-4D97-AF65-F5344CB8AC3E}">
        <p14:creationId xmlns:p14="http://schemas.microsoft.com/office/powerpoint/2010/main" val="2778130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731266" cy="823189"/>
          </a:xfrm>
        </p:spPr>
        <p:txBody>
          <a:bodyPr/>
          <a:lstStyle/>
          <a:p>
            <a:r>
              <a:rPr lang="fr-CA" sz="3600" dirty="0" smtClean="0"/>
              <a:t>Programme d’ateliers « Reviens à la BASE »</a:t>
            </a:r>
            <a:endParaRPr lang="fr-CA" sz="3600" dirty="0"/>
          </a:p>
        </p:txBody>
      </p:sp>
      <p:sp>
        <p:nvSpPr>
          <p:cNvPr id="3" name="Espace réservé du contenu 2"/>
          <p:cNvSpPr>
            <a:spLocks noGrp="1"/>
          </p:cNvSpPr>
          <p:nvPr>
            <p:ph idx="1"/>
          </p:nvPr>
        </p:nvSpPr>
        <p:spPr>
          <a:xfrm>
            <a:off x="1103312" y="1531088"/>
            <a:ext cx="8946541" cy="4717311"/>
          </a:xfrm>
        </p:spPr>
        <p:txBody>
          <a:bodyPr/>
          <a:lstStyle/>
          <a:p>
            <a:endParaRPr lang="fr-CA" dirty="0" smtClean="0"/>
          </a:p>
          <a:p>
            <a:endParaRPr lang="fr-CA" dirty="0" smtClean="0"/>
          </a:p>
          <a:p>
            <a:endParaRPr lang="fr-CA" dirty="0"/>
          </a:p>
        </p:txBody>
      </p:sp>
      <p:sp>
        <p:nvSpPr>
          <p:cNvPr id="4" name="Rectangle 3"/>
          <p:cNvSpPr/>
          <p:nvPr/>
        </p:nvSpPr>
        <p:spPr>
          <a:xfrm>
            <a:off x="489098" y="1720840"/>
            <a:ext cx="11100390" cy="5016758"/>
          </a:xfrm>
          <a:prstGeom prst="rect">
            <a:avLst/>
          </a:prstGeom>
        </p:spPr>
        <p:txBody>
          <a:bodyPr wrap="square">
            <a:spAutoFit/>
          </a:bodyPr>
          <a:lstStyle/>
          <a:p>
            <a:pPr marL="457200" indent="-457200">
              <a:buFont typeface="Arial" panose="020B0604020202020204" pitchFamily="34" charset="0"/>
              <a:buChar char="•"/>
            </a:pPr>
            <a:r>
              <a:rPr lang="fr-CA" sz="3200" dirty="0"/>
              <a:t>8</a:t>
            </a:r>
            <a:r>
              <a:rPr lang="fr-CA" sz="3200" dirty="0" smtClean="0"/>
              <a:t> ateliers </a:t>
            </a:r>
            <a:r>
              <a:rPr lang="fr-CA" sz="3200" dirty="0"/>
              <a:t>de 2 heures par semaine (8 semaines</a:t>
            </a:r>
            <a:r>
              <a:rPr lang="fr-CA" sz="3200" dirty="0" smtClean="0"/>
              <a:t>)</a:t>
            </a:r>
          </a:p>
          <a:p>
            <a:pPr marL="457200" indent="-457200">
              <a:buFont typeface="Arial" panose="020B0604020202020204" pitchFamily="34" charset="0"/>
              <a:buChar char="•"/>
            </a:pPr>
            <a:r>
              <a:rPr lang="fr-CA" sz="3200" dirty="0" smtClean="0"/>
              <a:t>Animation partagée entre orthopédagogue\ intervenante sociale</a:t>
            </a:r>
            <a:endParaRPr lang="fr-CA" sz="3200" dirty="0"/>
          </a:p>
          <a:p>
            <a:pPr marL="457200" indent="-457200">
              <a:buFont typeface="Arial" panose="020B0604020202020204" pitchFamily="34" charset="0"/>
              <a:buChar char="•"/>
            </a:pPr>
            <a:r>
              <a:rPr lang="fr-CA" sz="3200" dirty="0"/>
              <a:t>Animation de groupe</a:t>
            </a:r>
          </a:p>
          <a:p>
            <a:pPr marL="457200" indent="-457200">
              <a:buFont typeface="Arial" panose="020B0604020202020204" pitchFamily="34" charset="0"/>
              <a:buChar char="•"/>
            </a:pPr>
            <a:r>
              <a:rPr lang="fr-CA" sz="3200" dirty="0"/>
              <a:t>Échanges avec les pairs</a:t>
            </a:r>
          </a:p>
          <a:p>
            <a:pPr marL="457200" indent="-457200">
              <a:buFont typeface="Arial" panose="020B0604020202020204" pitchFamily="34" charset="0"/>
              <a:buChar char="•"/>
            </a:pPr>
            <a:r>
              <a:rPr lang="fr-CA" sz="3200" dirty="0"/>
              <a:t>Accompagnement individualisé</a:t>
            </a:r>
          </a:p>
          <a:p>
            <a:pPr marL="457200" indent="-457200">
              <a:buFont typeface="Arial" panose="020B0604020202020204" pitchFamily="34" charset="0"/>
              <a:buChar char="•"/>
            </a:pPr>
            <a:r>
              <a:rPr lang="fr-CA" sz="3200" dirty="0"/>
              <a:t>Utilisation des </a:t>
            </a:r>
            <a:r>
              <a:rPr lang="fr-CA" sz="3200" dirty="0" smtClean="0"/>
              <a:t>TICS</a:t>
            </a:r>
            <a:endParaRPr lang="fr-CA" sz="3200" dirty="0"/>
          </a:p>
          <a:p>
            <a:r>
              <a:rPr lang="fr-CA" sz="3200" dirty="0"/>
              <a:t>Chacun des ateliers est abordé de façon pratique et laisse place à l’expérimentation par le </a:t>
            </a:r>
            <a:r>
              <a:rPr lang="fr-CA" sz="3200" dirty="0" smtClean="0"/>
              <a:t>participant</a:t>
            </a:r>
            <a:r>
              <a:rPr lang="fr-CA" sz="3200" dirty="0"/>
              <a:t>. Il s’agit d’une démarche active qui demande l’implication de la personne</a:t>
            </a:r>
          </a:p>
        </p:txBody>
      </p:sp>
    </p:spTree>
    <p:extLst>
      <p:ext uri="{BB962C8B-B14F-4D97-AF65-F5344CB8AC3E}">
        <p14:creationId xmlns:p14="http://schemas.microsoft.com/office/powerpoint/2010/main" val="1605851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731266" cy="823189"/>
          </a:xfrm>
        </p:spPr>
        <p:txBody>
          <a:bodyPr/>
          <a:lstStyle/>
          <a:p>
            <a:r>
              <a:rPr lang="fr-CA" sz="3600" dirty="0" smtClean="0"/>
              <a:t>Programme d’ateliers « Reviens à la BASE »</a:t>
            </a:r>
            <a:endParaRPr lang="fr-CA" sz="3600" dirty="0"/>
          </a:p>
        </p:txBody>
      </p:sp>
      <p:sp>
        <p:nvSpPr>
          <p:cNvPr id="3" name="Espace réservé du contenu 2"/>
          <p:cNvSpPr>
            <a:spLocks noGrp="1"/>
          </p:cNvSpPr>
          <p:nvPr>
            <p:ph idx="1"/>
          </p:nvPr>
        </p:nvSpPr>
        <p:spPr>
          <a:xfrm>
            <a:off x="1103312" y="1531088"/>
            <a:ext cx="8946541" cy="4717311"/>
          </a:xfrm>
        </p:spPr>
        <p:txBody>
          <a:bodyPr/>
          <a:lstStyle/>
          <a:p>
            <a:endParaRPr lang="fr-CA" dirty="0" smtClean="0"/>
          </a:p>
          <a:p>
            <a:endParaRPr lang="fr-CA" dirty="0" smtClean="0"/>
          </a:p>
          <a:p>
            <a:endParaRPr lang="fr-CA" dirty="0"/>
          </a:p>
        </p:txBody>
      </p:sp>
      <p:sp>
        <p:nvSpPr>
          <p:cNvPr id="4" name="Rectangle 3"/>
          <p:cNvSpPr/>
          <p:nvPr/>
        </p:nvSpPr>
        <p:spPr>
          <a:xfrm>
            <a:off x="489098" y="1720840"/>
            <a:ext cx="11100390" cy="4801314"/>
          </a:xfrm>
          <a:prstGeom prst="rect">
            <a:avLst/>
          </a:prstGeom>
        </p:spPr>
        <p:txBody>
          <a:bodyPr wrap="square">
            <a:spAutoFit/>
          </a:bodyPr>
          <a:lstStyle/>
          <a:p>
            <a:r>
              <a:rPr lang="fr-CA" sz="3200" dirty="0" smtClean="0"/>
              <a:t>THÈMES ABORDÉS</a:t>
            </a:r>
          </a:p>
          <a:p>
            <a:endParaRPr lang="fr-CA" dirty="0"/>
          </a:p>
          <a:p>
            <a:pPr marL="457200" indent="-457200">
              <a:buFont typeface="Arial" panose="020B0604020202020204" pitchFamily="34" charset="0"/>
              <a:buChar char="•"/>
            </a:pPr>
            <a:r>
              <a:rPr lang="fr-CA" sz="3200" dirty="0" smtClean="0"/>
              <a:t>Processus </a:t>
            </a:r>
            <a:r>
              <a:rPr lang="fr-CA" sz="3200" dirty="0"/>
              <a:t>de changement (flexibilité cognitive)</a:t>
            </a:r>
          </a:p>
          <a:p>
            <a:pPr marL="457200" indent="-457200">
              <a:buFont typeface="Arial" panose="020B0604020202020204" pitchFamily="34" charset="0"/>
              <a:buChar char="•"/>
            </a:pPr>
            <a:r>
              <a:rPr lang="fr-CA" sz="3200" dirty="0"/>
              <a:t>Impulsivité\Attention (gestion de l’inhibition)</a:t>
            </a:r>
          </a:p>
          <a:p>
            <a:pPr marL="457200" indent="-457200">
              <a:buFont typeface="Arial" panose="020B0604020202020204" pitchFamily="34" charset="0"/>
              <a:buChar char="•"/>
            </a:pPr>
            <a:r>
              <a:rPr lang="fr-CA" sz="3200" dirty="0"/>
              <a:t>Gestion du temps et de l’espace</a:t>
            </a:r>
          </a:p>
          <a:p>
            <a:pPr marL="457200" indent="-457200">
              <a:buFont typeface="Arial" panose="020B0604020202020204" pitchFamily="34" charset="0"/>
              <a:buChar char="•"/>
            </a:pPr>
            <a:r>
              <a:rPr lang="fr-CA" sz="3200" dirty="0"/>
              <a:t>Organisation</a:t>
            </a:r>
          </a:p>
          <a:p>
            <a:pPr marL="457200" indent="-457200">
              <a:buFont typeface="Arial" panose="020B0604020202020204" pitchFamily="34" charset="0"/>
              <a:buChar char="•"/>
            </a:pPr>
            <a:r>
              <a:rPr lang="fr-CA" sz="3200" dirty="0"/>
              <a:t>Anxiété</a:t>
            </a:r>
          </a:p>
          <a:p>
            <a:pPr marL="457200" indent="-457200">
              <a:buFont typeface="Arial" panose="020B0604020202020204" pitchFamily="34" charset="0"/>
              <a:buChar char="•"/>
            </a:pPr>
            <a:r>
              <a:rPr lang="fr-CA" sz="3200" dirty="0"/>
              <a:t>Procrastination</a:t>
            </a:r>
          </a:p>
          <a:p>
            <a:pPr marL="457200" indent="-457200">
              <a:buFont typeface="Arial" panose="020B0604020202020204" pitchFamily="34" charset="0"/>
              <a:buChar char="•"/>
            </a:pPr>
            <a:r>
              <a:rPr lang="fr-CA" sz="3200" dirty="0"/>
              <a:t>Mémoire</a:t>
            </a:r>
          </a:p>
          <a:p>
            <a:pPr marL="457200" indent="-457200">
              <a:buFont typeface="Arial" panose="020B0604020202020204" pitchFamily="34" charset="0"/>
              <a:buChar char="•"/>
            </a:pPr>
            <a:r>
              <a:rPr lang="fr-CA" sz="3200" dirty="0"/>
              <a:t>Bilan</a:t>
            </a:r>
            <a:endParaRPr lang="fr-CA" sz="3200" dirty="0"/>
          </a:p>
        </p:txBody>
      </p:sp>
    </p:spTree>
    <p:extLst>
      <p:ext uri="{BB962C8B-B14F-4D97-AF65-F5344CB8AC3E}">
        <p14:creationId xmlns:p14="http://schemas.microsoft.com/office/powerpoint/2010/main" val="91558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Clientèle ciblée pour les ateliers </a:t>
            </a:r>
            <a:endParaRPr lang="fr-CA" dirty="0"/>
          </a:p>
        </p:txBody>
      </p:sp>
      <p:sp>
        <p:nvSpPr>
          <p:cNvPr id="3" name="Espace réservé du contenu 2"/>
          <p:cNvSpPr>
            <a:spLocks noGrp="1"/>
          </p:cNvSpPr>
          <p:nvPr>
            <p:ph idx="1"/>
          </p:nvPr>
        </p:nvSpPr>
        <p:spPr/>
        <p:txBody>
          <a:bodyPr>
            <a:normAutofit fontScale="92500" lnSpcReduction="10000"/>
          </a:bodyPr>
          <a:lstStyle/>
          <a:p>
            <a:r>
              <a:rPr lang="fr-CA" sz="4000" dirty="0" smtClean="0"/>
              <a:t>Élèves qui manifestent des difficultés à réussir les cours à leur profil</a:t>
            </a:r>
          </a:p>
          <a:p>
            <a:r>
              <a:rPr lang="fr-CA" sz="4000" dirty="0" smtClean="0"/>
              <a:t>Élèves qui démontrent une résistance à l’intervention réalisé par les enseignants en classe ou par le tuteur \ documentée dans leur histoire scolaire</a:t>
            </a:r>
          </a:p>
          <a:p>
            <a:r>
              <a:rPr lang="fr-CA" sz="4000" dirty="0" smtClean="0"/>
              <a:t>Élève ayant un TDAH ou des manifestations s’y rattachant</a:t>
            </a:r>
          </a:p>
        </p:txBody>
      </p:sp>
    </p:spTree>
    <p:extLst>
      <p:ext uri="{BB962C8B-B14F-4D97-AF65-F5344CB8AC3E}">
        <p14:creationId xmlns:p14="http://schemas.microsoft.com/office/powerpoint/2010/main" val="2995828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Objectifs visés par le programme</a:t>
            </a:r>
            <a:endParaRPr lang="fr-CA" dirty="0"/>
          </a:p>
        </p:txBody>
      </p:sp>
      <p:sp>
        <p:nvSpPr>
          <p:cNvPr id="3" name="Espace réservé du contenu 2"/>
          <p:cNvSpPr>
            <a:spLocks noGrp="1"/>
          </p:cNvSpPr>
          <p:nvPr>
            <p:ph idx="1"/>
          </p:nvPr>
        </p:nvSpPr>
        <p:spPr/>
        <p:txBody>
          <a:bodyPr/>
          <a:lstStyle/>
          <a:p>
            <a:r>
              <a:rPr lang="fr-CA" dirty="0" smtClean="0"/>
              <a:t>Permettre aux élèves d’amorcer </a:t>
            </a:r>
            <a:r>
              <a:rPr lang="fr-CA" dirty="0"/>
              <a:t>une réflexion personnelle en regard de certaines difficultés identifiées comme étant des obstacles à leur </a:t>
            </a:r>
            <a:r>
              <a:rPr lang="fr-CA" dirty="0" smtClean="0"/>
              <a:t>réussite</a:t>
            </a:r>
          </a:p>
          <a:p>
            <a:r>
              <a:rPr lang="fr-CA" dirty="0" smtClean="0"/>
              <a:t>Identifier les facteurs de réussite ou résistance dans un processus de changement</a:t>
            </a:r>
            <a:endParaRPr lang="fr-CA" dirty="0"/>
          </a:p>
          <a:p>
            <a:r>
              <a:rPr lang="fr-CA" dirty="0" smtClean="0"/>
              <a:t>Connaître </a:t>
            </a:r>
            <a:r>
              <a:rPr lang="fr-CA" dirty="0"/>
              <a:t>des stratégies reconnues efficaces pour réduire les impacts de ces difficultés dans leur processus d'apprentissage, mais également dans leur vie en général </a:t>
            </a:r>
            <a:endParaRPr lang="fr-CA" dirty="0" smtClean="0"/>
          </a:p>
          <a:p>
            <a:r>
              <a:rPr lang="fr-CA" dirty="0" smtClean="0"/>
              <a:t>Aider l’élève à développer des stratégies métacognitives pour avoir plus d’autocontrôle sur la réalisation de son projet de scolarisation </a:t>
            </a:r>
            <a:endParaRPr lang="fr-CA" dirty="0"/>
          </a:p>
        </p:txBody>
      </p:sp>
    </p:spTree>
    <p:extLst>
      <p:ext uri="{BB962C8B-B14F-4D97-AF65-F5344CB8AC3E}">
        <p14:creationId xmlns:p14="http://schemas.microsoft.com/office/powerpoint/2010/main" val="879556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Profondeur">
  <a:themeElements>
    <a:clrScheme name="Profondeur">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ondeur">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eu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E59EF96350A246A6FC1196767EFB88" ma:contentTypeVersion="2" ma:contentTypeDescription="Crée un document." ma:contentTypeScope="" ma:versionID="648c4f5427277fe28e5896fefb2e7a2a">
  <xsd:schema xmlns:xsd="http://www.w3.org/2001/XMLSchema" xmlns:xs="http://www.w3.org/2001/XMLSchema" xmlns:p="http://schemas.microsoft.com/office/2006/metadata/properties" xmlns:ns2="913a67f1-d68c-4a38-8366-3064bd453cbf" targetNamespace="http://schemas.microsoft.com/office/2006/metadata/properties" ma:root="true" ma:fieldsID="f82fb2445819365e208d4afe20a0c2fa" ns2:_="">
    <xsd:import namespace="913a67f1-d68c-4a38-8366-3064bd453cb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a67f1-d68c-4a38-8366-3064bd453cb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D31BCE-622B-4933-A87C-1677BB8B26C4}">
  <ds:schemaRefs>
    <ds:schemaRef ds:uri="913a67f1-d68c-4a38-8366-3064bd453cb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F9D097A-F128-463D-AEE4-A64602C8DB5F}">
  <ds:schemaRefs>
    <ds:schemaRef ds:uri="http://schemas.microsoft.com/sharepoint/v3/contenttype/forms"/>
  </ds:schemaRefs>
</ds:datastoreItem>
</file>

<file path=customXml/itemProps3.xml><?xml version="1.0" encoding="utf-8"?>
<ds:datastoreItem xmlns:ds="http://schemas.openxmlformats.org/officeDocument/2006/customXml" ds:itemID="{39B6A755-8E60-450A-A075-773BD1302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3a67f1-d68c-4a38-8366-3064bd453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Profondeur</Template>
  <TotalTime>2589</TotalTime>
  <Words>1423</Words>
  <Application>Microsoft Office PowerPoint</Application>
  <PresentationFormat>Grand écran</PresentationFormat>
  <Paragraphs>282</Paragraphs>
  <Slides>27</Slides>
  <Notes>20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Calibri</vt:lpstr>
      <vt:lpstr>Corbel</vt:lpstr>
      <vt:lpstr>Profondeur</vt:lpstr>
      <vt:lpstr>Ateliers « Reviens à la Base »</vt:lpstr>
      <vt:lpstr>Plan de la présentation</vt:lpstr>
      <vt:lpstr>Qui sommes-nous?  Notre Centre</vt:lpstr>
      <vt:lpstr>Inspiration de départ</vt:lpstr>
      <vt:lpstr>Programme d’ateliers « Reviens à la BASE »</vt:lpstr>
      <vt:lpstr>Programme d’ateliers « Reviens à la BASE »</vt:lpstr>
      <vt:lpstr>Programme d’ateliers « Reviens à la BASE »</vt:lpstr>
      <vt:lpstr>Clientèle ciblée pour les ateliers </vt:lpstr>
      <vt:lpstr>Objectifs visés par le programme</vt:lpstr>
      <vt:lpstr>Structure des ateliers (2 heures)</vt:lpstr>
      <vt:lpstr>Notre approche </vt:lpstr>
      <vt:lpstr>Capsule d’information sur le TDAH + témoignage élève </vt:lpstr>
      <vt:lpstr>Nos constats…  </vt:lpstr>
      <vt:lpstr>Atelier 1 :processus de changement </vt:lpstr>
      <vt:lpstr>Présentation PowerPoint</vt:lpstr>
      <vt:lpstr>QUESTIONS?</vt:lpstr>
      <vt:lpstr>Exercice: J’en suis où? </vt:lpstr>
      <vt:lpstr>Présentation PowerPoint</vt:lpstr>
      <vt:lpstr>Présentation PowerPoint</vt:lpstr>
      <vt:lpstr>Présentation PowerPoint</vt:lpstr>
      <vt:lpstr>Stratégies d’adaptation au changement </vt:lpstr>
      <vt:lpstr>Pour m’adapter à un changement  2 types de stratégies</vt:lpstr>
      <vt:lpstr>Les obstacles au changement </vt:lpstr>
      <vt:lpstr>Nos outils…  </vt:lpstr>
      <vt:lpstr>Vos questions ?</vt:lpstr>
      <vt:lpstr>Références </vt:lpstr>
      <vt:lpstr>Sites internet consultés</vt:lpstr>
    </vt:vector>
  </TitlesOfParts>
  <Company>CSMV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Ateliers Reviens à la Base</dc:title>
  <dc:creator>ANNIE LANGEVIN</dc:creator>
  <cp:lastModifiedBy>ANNIE LANGEVIN</cp:lastModifiedBy>
  <cp:revision>57</cp:revision>
  <dcterms:created xsi:type="dcterms:W3CDTF">2019-01-02T16:07:36Z</dcterms:created>
  <dcterms:modified xsi:type="dcterms:W3CDTF">2019-01-23T18:42:37Z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0x010100C5E59EF96350A246A6FC1196767EFB88</vt:lpwstr>
  </property>
</Properties>
</file>